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sldIdLst>
    <p:sldId id="271" r:id="rId2"/>
    <p:sldId id="274" r:id="rId3"/>
    <p:sldId id="276" r:id="rId4"/>
    <p:sldId id="275" r:id="rId5"/>
    <p:sldId id="277" r:id="rId6"/>
    <p:sldId id="278" r:id="rId7"/>
    <p:sldId id="272" r:id="rId8"/>
    <p:sldId id="279" r:id="rId9"/>
    <p:sldId id="321" r:id="rId10"/>
    <p:sldId id="325" r:id="rId11"/>
    <p:sldId id="287" r:id="rId12"/>
    <p:sldId id="288" r:id="rId13"/>
    <p:sldId id="289" r:id="rId14"/>
    <p:sldId id="326" r:id="rId15"/>
    <p:sldId id="32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295" r:id="rId25"/>
    <p:sldId id="307" r:id="rId26"/>
    <p:sldId id="308" r:id="rId27"/>
    <p:sldId id="310" r:id="rId28"/>
    <p:sldId id="311" r:id="rId29"/>
    <p:sldId id="312" r:id="rId30"/>
    <p:sldId id="313" r:id="rId31"/>
    <p:sldId id="314" r:id="rId32"/>
    <p:sldId id="315" r:id="rId33"/>
    <p:sldId id="316" r:id="rId34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3333FF"/>
    <a:srgbClr val="654321"/>
    <a:srgbClr val="6A432B"/>
    <a:srgbClr val="573A1D"/>
    <a:srgbClr val="452E17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540" autoAdjust="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C7001B-919B-45A6-8F86-C356CBFBCAD0}" type="datetimeFigureOut">
              <a:rPr lang="ru-RU"/>
              <a:pPr>
                <a:defRPr/>
              </a:pPr>
              <a:t>27.09.2018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5C4A52-CC3D-444E-967E-84E8AB95E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3EE6-D2EC-4096-95F7-430AB6A49AC5}" type="datetime1">
              <a:rPr lang="ru-RU"/>
              <a:pPr>
                <a:defRPr/>
              </a:pPr>
              <a:t>27.09.2018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D8F94-BCA5-4EF5-8B8C-6FB0178E1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A1C0E-7521-4319-9F30-E575D60A0AEB}" type="datetime1">
              <a:rPr lang="ru-RU"/>
              <a:pPr>
                <a:defRPr/>
              </a:pPr>
              <a:t>27.09.2018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24910-67F7-4F14-BEFA-C96A19608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A48BC-A59F-4A4A-9FC7-59910DCE1C61}" type="datetime1">
              <a:rPr lang="ru-RU"/>
              <a:pPr>
                <a:defRPr/>
              </a:pPr>
              <a:t>27.09.2018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0A31A-FBD1-494D-B32D-97B6F5227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AB789-66DA-4750-AB2F-B496DD971F0D}" type="datetime1">
              <a:rPr lang="ru-RU"/>
              <a:pPr>
                <a:defRPr/>
              </a:pPr>
              <a:t>27.09.2018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D0F0E-E48A-46D8-8362-94934B34E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66604-8AD6-41D5-A1B3-F48ABEC1AB96}" type="datetime1">
              <a:rPr lang="ru-RU"/>
              <a:pPr>
                <a:defRPr/>
              </a:pPr>
              <a:t>27.09.2018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C808-7F59-44E3-82EE-3D7F7AA01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F12A-5B8B-4193-9459-D37407E40BCD}" type="datetime1">
              <a:rPr lang="ru-RU"/>
              <a:pPr>
                <a:defRPr/>
              </a:pPr>
              <a:t>27.09.2018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3C103-7D62-42C6-B8AF-47C1BA4F7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CA46B-DCE3-4623-962F-F7C509D7FD33}" type="datetime1">
              <a:rPr lang="ru-RU"/>
              <a:pPr>
                <a:defRPr/>
              </a:pPr>
              <a:t>27.09.2018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D1532-9A2E-4CAD-97A4-C0B6A0662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142A9-789E-4993-8A13-E44B7B3CC101}" type="datetime1">
              <a:rPr lang="ru-RU"/>
              <a:pPr>
                <a:defRPr/>
              </a:pPr>
              <a:t>27.09.2018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7DC71-D3CB-4205-9997-7E49F470C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782B4-2EE4-4A0B-BB26-20AC8132AC10}" type="datetime1">
              <a:rPr lang="ru-RU"/>
              <a:pPr>
                <a:defRPr/>
              </a:pPr>
              <a:t>27.09.2018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24FF5-20F7-492E-A3C6-8545F2143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4A655-925D-40EB-A5D9-7D26F3FC1FA7}" type="datetime1">
              <a:rPr lang="ru-RU"/>
              <a:pPr>
                <a:defRPr/>
              </a:pPr>
              <a:t>27.09.2018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E4FBA-2186-4E5E-B61F-59BA88CD5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078AA-3F0B-4609-A273-5C3A6CB79CA8}" type="datetime1">
              <a:rPr lang="ru-RU"/>
              <a:pPr>
                <a:defRPr/>
              </a:pPr>
              <a:t>27.09.2018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25B16-E17A-4694-AA00-D4FDEC112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FF"/>
            </a:gs>
            <a:gs pos="50000">
              <a:srgbClr val="FFFF00"/>
            </a:gs>
            <a:gs pos="100000">
              <a:srgbClr val="3333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9A8600F5-A2D4-4A7E-B96E-E87FB5BD2BB0}" type="datetime1">
              <a:rPr lang="ru-RU"/>
              <a:pPr>
                <a:defRPr/>
              </a:pPr>
              <a:t>27.09.2018</a:t>
            </a:fld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9216C0A3-66F3-4194-B795-4D87B93B8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НОВА УКРАЇНСЬКА ШКОЛА</a:t>
            </a:r>
            <a:endParaRPr lang="ru-RU" sz="36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4294967295"/>
          </p:nvPr>
        </p:nvSpPr>
        <p:spPr>
          <a:xfrm>
            <a:off x="2195513" y="4365625"/>
            <a:ext cx="6948487" cy="1752600"/>
          </a:xfrm>
        </p:spPr>
        <p:txBody>
          <a:bodyPr>
            <a:noAutofit/>
          </a:bodyPr>
          <a:lstStyle/>
          <a:p>
            <a:pPr marL="0" indent="0" algn="r" eaLnBrk="1" hangingPunct="1">
              <a:lnSpc>
                <a:spcPct val="90000"/>
              </a:lnSpc>
              <a:buFontTx/>
              <a:buNone/>
              <a:defRPr/>
            </a:pPr>
            <a:endParaRPr lang="ru-RU" sz="2000" b="1" i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26"/>
          <p:cNvSpPr/>
          <p:nvPr/>
        </p:nvSpPr>
        <p:spPr>
          <a:xfrm>
            <a:off x="755650" y="3213100"/>
            <a:ext cx="8243888" cy="1079500"/>
          </a:xfrm>
          <a:prstGeom prst="rect">
            <a:avLst/>
          </a:prstGeom>
          <a:solidFill>
            <a:srgbClr val="0070C0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Орієнтація на потреби учня в освітньому процесі, </a:t>
            </a:r>
            <a:r>
              <a:rPr lang="uk-UA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дитиноцентризм</a:t>
            </a:r>
            <a:r>
              <a:rPr lang="uk-UA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;</a:t>
            </a:r>
            <a:endParaRPr lang="ru-RU" sz="3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" name="Rectangle 128"/>
          <p:cNvSpPr/>
          <p:nvPr/>
        </p:nvSpPr>
        <p:spPr>
          <a:xfrm>
            <a:off x="322263" y="2219325"/>
            <a:ext cx="215900" cy="633413"/>
          </a:xfrm>
          <a:prstGeom prst="rect">
            <a:avLst/>
          </a:prstGeom>
          <a:solidFill>
            <a:srgbClr val="00B0F0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17" name="Rectangle 129"/>
          <p:cNvSpPr/>
          <p:nvPr/>
        </p:nvSpPr>
        <p:spPr>
          <a:xfrm>
            <a:off x="684213" y="1989138"/>
            <a:ext cx="8315325" cy="1079500"/>
          </a:xfrm>
          <a:prstGeom prst="rect">
            <a:avLst/>
          </a:prstGeom>
          <a:solidFill>
            <a:srgbClr val="00B0F0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Педагогіка, що ґрунтується на </a:t>
            </a:r>
            <a:r>
              <a:rPr lang="uk-UA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партнерстві</a:t>
            </a:r>
            <a:r>
              <a:rPr lang="uk-UA" sz="3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між учнем, учителем і батьками;</a:t>
            </a:r>
          </a:p>
        </p:txBody>
      </p:sp>
      <p:sp>
        <p:nvSpPr>
          <p:cNvPr id="18" name="Oval 130"/>
          <p:cNvSpPr/>
          <p:nvPr/>
        </p:nvSpPr>
        <p:spPr>
          <a:xfrm>
            <a:off x="250825" y="2166938"/>
            <a:ext cx="341313" cy="341312"/>
          </a:xfrm>
          <a:prstGeom prst="ellipse">
            <a:avLst/>
          </a:prstGeom>
          <a:solidFill>
            <a:srgbClr val="00B0F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+mn-lt"/>
                <a:cs typeface="Arial" pitchFamily="34" charset="0"/>
              </a:rPr>
              <a:t>5</a:t>
            </a:r>
          </a:p>
        </p:txBody>
      </p:sp>
      <p:sp>
        <p:nvSpPr>
          <p:cNvPr id="19" name="Rectangle 131"/>
          <p:cNvSpPr/>
          <p:nvPr/>
        </p:nvSpPr>
        <p:spPr>
          <a:xfrm>
            <a:off x="312738" y="4667250"/>
            <a:ext cx="217487" cy="633413"/>
          </a:xfrm>
          <a:prstGeom prst="rect">
            <a:avLst/>
          </a:prstGeom>
          <a:solidFill>
            <a:srgbClr val="AAB5B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20" name="Rectangle 132"/>
          <p:cNvSpPr/>
          <p:nvPr/>
        </p:nvSpPr>
        <p:spPr>
          <a:xfrm>
            <a:off x="755650" y="4437063"/>
            <a:ext cx="8243888" cy="1079500"/>
          </a:xfrm>
          <a:prstGeom prst="rect">
            <a:avLst/>
          </a:prstGeom>
          <a:solidFill>
            <a:srgbClr val="AAB5B7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Нова структура школи, яка дозволяє добре засвоїти новий зміст і набути </a:t>
            </a:r>
            <a:r>
              <a:rPr lang="uk-UA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компетентності для життя</a:t>
            </a:r>
            <a:r>
              <a:rPr lang="uk-UA" sz="3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;</a:t>
            </a:r>
          </a:p>
        </p:txBody>
      </p:sp>
      <p:sp>
        <p:nvSpPr>
          <p:cNvPr id="21" name="Oval 133"/>
          <p:cNvSpPr/>
          <p:nvPr/>
        </p:nvSpPr>
        <p:spPr>
          <a:xfrm>
            <a:off x="250825" y="4614863"/>
            <a:ext cx="341313" cy="34131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+mn-lt"/>
                <a:cs typeface="Arial" pitchFamily="34" charset="0"/>
              </a:rPr>
              <a:t>7</a:t>
            </a:r>
          </a:p>
        </p:txBody>
      </p:sp>
      <p:sp>
        <p:nvSpPr>
          <p:cNvPr id="22" name="Rectangle 134"/>
          <p:cNvSpPr/>
          <p:nvPr/>
        </p:nvSpPr>
        <p:spPr>
          <a:xfrm>
            <a:off x="312738" y="5891213"/>
            <a:ext cx="217487" cy="633412"/>
          </a:xfrm>
          <a:prstGeom prst="rect">
            <a:avLst/>
          </a:prstGeom>
          <a:solidFill>
            <a:srgbClr val="A47BB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23" name="Rectangle 135"/>
          <p:cNvSpPr/>
          <p:nvPr/>
        </p:nvSpPr>
        <p:spPr>
          <a:xfrm>
            <a:off x="755650" y="5661025"/>
            <a:ext cx="8243888" cy="1081088"/>
          </a:xfrm>
          <a:prstGeom prst="rect">
            <a:avLst/>
          </a:prstGeom>
          <a:solidFill>
            <a:srgbClr val="A47BB3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Справедливий розподіл публічних коштів, який забезпечує </a:t>
            </a:r>
            <a:r>
              <a:rPr lang="uk-UA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рівний доступ </a:t>
            </a:r>
            <a:r>
              <a:rPr lang="uk-UA" sz="3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усіх дітей </a:t>
            </a:r>
            <a:r>
              <a:rPr lang="uk-UA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 якісної освіти</a:t>
            </a:r>
            <a:r>
              <a:rPr lang="uk-UA" sz="3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</a:p>
        </p:txBody>
      </p:sp>
      <p:sp>
        <p:nvSpPr>
          <p:cNvPr id="24" name="Oval 136"/>
          <p:cNvSpPr/>
          <p:nvPr/>
        </p:nvSpPr>
        <p:spPr>
          <a:xfrm>
            <a:off x="250825" y="5838825"/>
            <a:ext cx="341313" cy="341313"/>
          </a:xfrm>
          <a:prstGeom prst="ellipse">
            <a:avLst/>
          </a:prstGeom>
          <a:solidFill>
            <a:srgbClr val="6F477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+mn-lt"/>
                <a:cs typeface="Arial" pitchFamily="34" charset="0"/>
              </a:rPr>
              <a:t>8</a:t>
            </a:r>
          </a:p>
        </p:txBody>
      </p:sp>
      <p:sp>
        <p:nvSpPr>
          <p:cNvPr id="25" name="Заголовок 2"/>
          <p:cNvSpPr txBox="1">
            <a:spLocks/>
          </p:cNvSpPr>
          <p:nvPr/>
        </p:nvSpPr>
        <p:spPr>
          <a:xfrm>
            <a:off x="250825" y="274638"/>
            <a:ext cx="8893175" cy="1354137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ФОРМУЛА НОВОЇ ШКОЛИ СКЛАДАЄТЬСЯ</a:t>
            </a: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З </a:t>
            </a:r>
            <a:r>
              <a:rPr lang="uk-UA" sz="3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</a:t>
            </a: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КЛЮЧОВИХ КОМПОНЕНТІВ:</a:t>
            </a:r>
            <a:endParaRPr lang="ru-RU" sz="36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7" name="Rectangle 131"/>
          <p:cNvSpPr/>
          <p:nvPr/>
        </p:nvSpPr>
        <p:spPr>
          <a:xfrm>
            <a:off x="312738" y="3409950"/>
            <a:ext cx="217487" cy="633413"/>
          </a:xfrm>
          <a:prstGeom prst="rect">
            <a:avLst/>
          </a:prstGeom>
          <a:solidFill>
            <a:srgbClr val="0070C0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28" name="Oval 133"/>
          <p:cNvSpPr/>
          <p:nvPr/>
        </p:nvSpPr>
        <p:spPr>
          <a:xfrm>
            <a:off x="250825" y="3357563"/>
            <a:ext cx="341313" cy="341312"/>
          </a:xfrm>
          <a:prstGeom prst="ellipse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+mn-lt"/>
                <a:cs typeface="Arial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4294967295"/>
          </p:nvPr>
        </p:nvSpPr>
        <p:spPr>
          <a:xfrm>
            <a:off x="0" y="333375"/>
            <a:ext cx="7261225" cy="4005263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uk-UA" sz="40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Запровадження ІКТ </a:t>
            </a:r>
            <a:r>
              <a:rPr lang="en-US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/>
            </a:r>
            <a:br>
              <a:rPr lang="en-US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uk-UA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 освітній галузі має перейти від одноразових проектів у </a:t>
            </a:r>
            <a:r>
              <a:rPr lang="uk-UA" sz="40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системний процес, </a:t>
            </a:r>
            <a:r>
              <a:rPr lang="uk-UA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який охоплює всі види діяльності</a:t>
            </a:r>
            <a:endParaRPr lang="ru-RU" sz="40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24578" name="Picture 4" descr="Ноутбук, пазлы, карандаш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876675"/>
            <a:ext cx="42846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675687" cy="20034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У проекті нового базового Закону «Про освіту» визначено </a:t>
            </a:r>
            <a:r>
              <a:rPr lang="uk-UA" sz="40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 груп компетентностей</a:t>
            </a:r>
            <a:endParaRPr lang="ru-RU" sz="4000" b="1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4294967295"/>
          </p:nvPr>
        </p:nvSpPr>
        <p:spPr>
          <a:xfrm>
            <a:off x="468313" y="2565400"/>
            <a:ext cx="8675687" cy="4292600"/>
          </a:xfrm>
        </p:spPr>
        <p:txBody>
          <a:bodyPr>
            <a:normAutofit/>
          </a:bodyPr>
          <a:lstStyle/>
          <a:p>
            <a:pPr marL="539750" indent="-539750" eaLnBrk="1" hangingPunct="1">
              <a:buFontTx/>
              <a:buNone/>
              <a:defRPr/>
            </a:pPr>
            <a:r>
              <a:rPr lang="uk-UA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</a:t>
            </a:r>
            <a:r>
              <a:rPr lang="uk-UA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Компетентність </a:t>
            </a:r>
            <a:r>
              <a:rPr lang="ru-RU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– </a:t>
            </a: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динамічна комбінація знань, способів базового мислення, поглядів, цінностей, навичок, умінь, інших особистих якостей, що визначає </a:t>
            </a:r>
            <a:r>
              <a:rPr lang="uk-UA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здатність особи успішно провадити професійну та/або подальшу навчальну діяльність</a:t>
            </a: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4294967295"/>
          </p:nvPr>
        </p:nvSpPr>
        <p:spPr>
          <a:xfrm>
            <a:off x="179388" y="333375"/>
            <a:ext cx="8496300" cy="5832475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uk-UA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Ключові компетентності </a:t>
            </a:r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– </a:t>
            </a:r>
            <a:b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uk-UA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ті, яких кожен потребує для особистої реалізації, розвитку, активної громадянської позиції, соціальної інклюзії та працевлаштування і які здатні забезпечити </a:t>
            </a:r>
            <a:r>
              <a:rPr lang="uk-UA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життєвий успіх </a:t>
            </a:r>
            <a:r>
              <a:rPr lang="uk-UA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молоді у суспільстві знань.</a:t>
            </a:r>
          </a:p>
        </p:txBody>
      </p:sp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4171950"/>
            <a:ext cx="4762500" cy="2686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0"/>
          <p:cNvSpPr/>
          <p:nvPr/>
        </p:nvSpPr>
        <p:spPr>
          <a:xfrm>
            <a:off x="331788" y="2041525"/>
            <a:ext cx="217487" cy="633413"/>
          </a:xfrm>
          <a:prstGeom prst="rect">
            <a:avLst/>
          </a:prstGeom>
          <a:solidFill>
            <a:srgbClr val="EC6E6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5" name="Rectangle 91"/>
          <p:cNvSpPr/>
          <p:nvPr/>
        </p:nvSpPr>
        <p:spPr>
          <a:xfrm>
            <a:off x="827088" y="1989138"/>
            <a:ext cx="8174037" cy="792162"/>
          </a:xfrm>
          <a:prstGeom prst="rect">
            <a:avLst/>
          </a:prstGeom>
          <a:solidFill>
            <a:srgbClr val="EC6E62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uk-UA" sz="30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Спілкування </a:t>
            </a:r>
            <a:r>
              <a:rPr lang="uk-UA" sz="30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державною</a:t>
            </a:r>
            <a:r>
              <a:rPr lang="uk-UA" sz="30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30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(і </a:t>
            </a:r>
            <a:r>
              <a:rPr lang="uk-UA" sz="30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рідною</a:t>
            </a:r>
            <a:r>
              <a:rPr lang="uk-UA" sz="30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у разі відмінності) </a:t>
            </a:r>
            <a:r>
              <a:rPr lang="uk-UA" sz="30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мовами</a:t>
            </a:r>
          </a:p>
        </p:txBody>
      </p:sp>
      <p:sp>
        <p:nvSpPr>
          <p:cNvPr id="6" name="Oval 92"/>
          <p:cNvSpPr/>
          <p:nvPr/>
        </p:nvSpPr>
        <p:spPr>
          <a:xfrm>
            <a:off x="269875" y="1989138"/>
            <a:ext cx="341313" cy="341312"/>
          </a:xfrm>
          <a:prstGeom prst="ellipse">
            <a:avLst/>
          </a:prstGeom>
          <a:solidFill>
            <a:srgbClr val="AF241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+mn-lt"/>
                <a:cs typeface="Arial" pitchFamily="34" charset="0"/>
              </a:rPr>
              <a:t>1</a:t>
            </a:r>
          </a:p>
        </p:txBody>
      </p:sp>
      <p:sp>
        <p:nvSpPr>
          <p:cNvPr id="7" name="Rectangle 93"/>
          <p:cNvSpPr/>
          <p:nvPr/>
        </p:nvSpPr>
        <p:spPr>
          <a:xfrm>
            <a:off x="331788" y="3049588"/>
            <a:ext cx="217487" cy="633412"/>
          </a:xfrm>
          <a:prstGeom prst="rect">
            <a:avLst/>
          </a:prstGeom>
          <a:solidFill>
            <a:srgbClr val="EA964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8" name="Rectangle 94"/>
          <p:cNvSpPr/>
          <p:nvPr/>
        </p:nvSpPr>
        <p:spPr>
          <a:xfrm>
            <a:off x="827088" y="2959100"/>
            <a:ext cx="8174037" cy="790575"/>
          </a:xfrm>
          <a:prstGeom prst="rect">
            <a:avLst/>
          </a:prstGeom>
          <a:solidFill>
            <a:srgbClr val="EA964D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Спілкування </a:t>
            </a:r>
            <a:r>
              <a:rPr lang="uk-UA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іноземними</a:t>
            </a:r>
            <a:r>
              <a:rPr lang="uk-UA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мовами</a:t>
            </a:r>
          </a:p>
        </p:txBody>
      </p:sp>
      <p:sp>
        <p:nvSpPr>
          <p:cNvPr id="9" name="Oval 95"/>
          <p:cNvSpPr/>
          <p:nvPr/>
        </p:nvSpPr>
        <p:spPr>
          <a:xfrm>
            <a:off x="269875" y="2997200"/>
            <a:ext cx="341313" cy="341313"/>
          </a:xfrm>
          <a:prstGeom prst="ellipse">
            <a:avLst/>
          </a:prstGeom>
          <a:solidFill>
            <a:srgbClr val="96511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+mn-lt"/>
                <a:cs typeface="Arial" pitchFamily="34" charset="0"/>
              </a:rPr>
              <a:t>2</a:t>
            </a:r>
          </a:p>
        </p:txBody>
      </p:sp>
      <p:sp>
        <p:nvSpPr>
          <p:cNvPr id="10" name="Rectangle 96"/>
          <p:cNvSpPr/>
          <p:nvPr/>
        </p:nvSpPr>
        <p:spPr>
          <a:xfrm>
            <a:off x="331788" y="3986213"/>
            <a:ext cx="217487" cy="633412"/>
          </a:xfrm>
          <a:prstGeom prst="rect">
            <a:avLst/>
          </a:prstGeom>
          <a:solidFill>
            <a:srgbClr val="F4CF3B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11" name="Rectangle 123"/>
          <p:cNvSpPr/>
          <p:nvPr/>
        </p:nvSpPr>
        <p:spPr>
          <a:xfrm>
            <a:off x="827088" y="3933825"/>
            <a:ext cx="8174037" cy="790575"/>
          </a:xfrm>
          <a:prstGeom prst="rect">
            <a:avLst/>
          </a:prstGeom>
          <a:solidFill>
            <a:srgbClr val="F4CF3B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Математична</a:t>
            </a:r>
            <a:r>
              <a:rPr lang="uk-UA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грамотність</a:t>
            </a:r>
          </a:p>
        </p:txBody>
      </p:sp>
      <p:sp>
        <p:nvSpPr>
          <p:cNvPr id="12" name="Oval 124"/>
          <p:cNvSpPr/>
          <p:nvPr/>
        </p:nvSpPr>
        <p:spPr>
          <a:xfrm>
            <a:off x="269875" y="3933825"/>
            <a:ext cx="341313" cy="341313"/>
          </a:xfrm>
          <a:prstGeom prst="ellipse">
            <a:avLst/>
          </a:prstGeom>
          <a:solidFill>
            <a:srgbClr val="B2920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+mn-lt"/>
                <a:cs typeface="Arial" pitchFamily="34" charset="0"/>
              </a:rPr>
              <a:t>3</a:t>
            </a:r>
          </a:p>
        </p:txBody>
      </p:sp>
      <p:sp>
        <p:nvSpPr>
          <p:cNvPr id="13" name="Rectangle 125"/>
          <p:cNvSpPr/>
          <p:nvPr/>
        </p:nvSpPr>
        <p:spPr>
          <a:xfrm>
            <a:off x="331788" y="4994275"/>
            <a:ext cx="217487" cy="633413"/>
          </a:xfrm>
          <a:prstGeom prst="rect">
            <a:avLst/>
          </a:prstGeom>
          <a:solidFill>
            <a:srgbClr val="5DC3A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14" name="Rectangle 126"/>
          <p:cNvSpPr/>
          <p:nvPr/>
        </p:nvSpPr>
        <p:spPr>
          <a:xfrm>
            <a:off x="827088" y="4941888"/>
            <a:ext cx="8172450" cy="792162"/>
          </a:xfrm>
          <a:prstGeom prst="rect">
            <a:avLst/>
          </a:prstGeom>
          <a:solidFill>
            <a:srgbClr val="5DC3AE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Компетентності в </a:t>
            </a:r>
            <a:r>
              <a:rPr lang="uk-UA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природничих </a:t>
            </a:r>
            <a:r>
              <a:rPr lang="uk-UA" sz="3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науках і технологіях</a:t>
            </a:r>
          </a:p>
        </p:txBody>
      </p:sp>
      <p:sp>
        <p:nvSpPr>
          <p:cNvPr id="15" name="Oval 127"/>
          <p:cNvSpPr/>
          <p:nvPr/>
        </p:nvSpPr>
        <p:spPr>
          <a:xfrm>
            <a:off x="269875" y="4941888"/>
            <a:ext cx="341313" cy="341312"/>
          </a:xfrm>
          <a:prstGeom prst="ellipse">
            <a:avLst/>
          </a:prstGeom>
          <a:solidFill>
            <a:srgbClr val="296D5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+mn-lt"/>
                <a:cs typeface="Arial" pitchFamily="34" charset="0"/>
              </a:rPr>
              <a:t>4</a:t>
            </a:r>
          </a:p>
        </p:txBody>
      </p:sp>
      <p:sp>
        <p:nvSpPr>
          <p:cNvPr id="25" name="Заголовок 2"/>
          <p:cNvSpPr txBox="1">
            <a:spLocks/>
          </p:cNvSpPr>
          <p:nvPr/>
        </p:nvSpPr>
        <p:spPr>
          <a:xfrm>
            <a:off x="684213" y="274638"/>
            <a:ext cx="8459787" cy="1354137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uk-UA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10</a:t>
            </a: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КЛЮЧОВИХ КОМПЕТЕНТНОСТЕЙ </a:t>
            </a:r>
            <a:r>
              <a:rPr lang="uk-UA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НОВОЇ </a:t>
            </a: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УКРАЇНСЬКОЇ ШКОЛИ:</a:t>
            </a:r>
            <a:endParaRPr lang="ru-RU" sz="36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6" name="Rectangle 128"/>
          <p:cNvSpPr/>
          <p:nvPr/>
        </p:nvSpPr>
        <p:spPr>
          <a:xfrm>
            <a:off x="323850" y="5929313"/>
            <a:ext cx="215900" cy="635000"/>
          </a:xfrm>
          <a:prstGeom prst="rect">
            <a:avLst/>
          </a:prstGeom>
          <a:solidFill>
            <a:srgbClr val="00B0F0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17" name="Rectangle 129"/>
          <p:cNvSpPr/>
          <p:nvPr/>
        </p:nvSpPr>
        <p:spPr>
          <a:xfrm>
            <a:off x="827088" y="5848350"/>
            <a:ext cx="8172450" cy="792163"/>
          </a:xfrm>
          <a:prstGeom prst="rect">
            <a:avLst/>
          </a:prstGeom>
          <a:solidFill>
            <a:srgbClr val="00B0F0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lnSpc>
                <a:spcPts val="3000"/>
              </a:lnSpc>
              <a:defRPr/>
            </a:pPr>
            <a:r>
              <a:rPr lang="uk-UA" sz="30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Інформаційно-цифрова</a:t>
            </a:r>
            <a:r>
              <a:rPr lang="uk-UA" sz="30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компетентність</a:t>
            </a:r>
          </a:p>
        </p:txBody>
      </p:sp>
      <p:sp>
        <p:nvSpPr>
          <p:cNvPr id="18" name="Oval 130"/>
          <p:cNvSpPr/>
          <p:nvPr/>
        </p:nvSpPr>
        <p:spPr>
          <a:xfrm>
            <a:off x="250825" y="5876925"/>
            <a:ext cx="342900" cy="341313"/>
          </a:xfrm>
          <a:prstGeom prst="ellipse">
            <a:avLst/>
          </a:prstGeom>
          <a:solidFill>
            <a:srgbClr val="00B0F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+mn-lt"/>
                <a:cs typeface="Arial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26"/>
          <p:cNvSpPr/>
          <p:nvPr/>
        </p:nvSpPr>
        <p:spPr>
          <a:xfrm>
            <a:off x="900113" y="2957513"/>
            <a:ext cx="8099425" cy="792162"/>
          </a:xfrm>
          <a:prstGeom prst="rect">
            <a:avLst/>
          </a:prstGeom>
          <a:solidFill>
            <a:srgbClr val="0070C0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tabLst>
                <a:tab pos="630238" algn="l"/>
              </a:tabLst>
              <a:defRPr/>
            </a:pPr>
            <a:r>
              <a:rPr lang="uk-UA" sz="30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Соціальні і громадянські </a:t>
            </a:r>
            <a:r>
              <a:rPr lang="uk-UA" sz="30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компетентності</a:t>
            </a:r>
          </a:p>
        </p:txBody>
      </p:sp>
      <p:sp>
        <p:nvSpPr>
          <p:cNvPr id="16" name="Rectangle 128"/>
          <p:cNvSpPr/>
          <p:nvPr/>
        </p:nvSpPr>
        <p:spPr>
          <a:xfrm>
            <a:off x="441325" y="2041525"/>
            <a:ext cx="215900" cy="633413"/>
          </a:xfrm>
          <a:prstGeom prst="rect">
            <a:avLst/>
          </a:prstGeom>
          <a:solidFill>
            <a:srgbClr val="00B0F0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17" name="Rectangle 129"/>
          <p:cNvSpPr/>
          <p:nvPr/>
        </p:nvSpPr>
        <p:spPr>
          <a:xfrm>
            <a:off x="827088" y="1989138"/>
            <a:ext cx="8172450" cy="792162"/>
          </a:xfrm>
          <a:prstGeom prst="rect">
            <a:avLst/>
          </a:prstGeom>
          <a:solidFill>
            <a:srgbClr val="00B0F0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630238" algn="l"/>
              </a:tabLst>
              <a:defRPr/>
            </a:pPr>
            <a:r>
              <a:rPr lang="uk-UA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Уміння </a:t>
            </a:r>
            <a:r>
              <a:rPr lang="uk-UA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навчатися впродовж життя</a:t>
            </a:r>
          </a:p>
        </p:txBody>
      </p:sp>
      <p:sp>
        <p:nvSpPr>
          <p:cNvPr id="18" name="Oval 130"/>
          <p:cNvSpPr/>
          <p:nvPr/>
        </p:nvSpPr>
        <p:spPr>
          <a:xfrm>
            <a:off x="369888" y="1989138"/>
            <a:ext cx="341312" cy="341312"/>
          </a:xfrm>
          <a:prstGeom prst="ellipse">
            <a:avLst/>
          </a:prstGeom>
          <a:solidFill>
            <a:srgbClr val="00B0F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+mn-lt"/>
                <a:cs typeface="Arial" pitchFamily="34" charset="0"/>
              </a:rPr>
              <a:t>6</a:t>
            </a:r>
          </a:p>
        </p:txBody>
      </p:sp>
      <p:sp>
        <p:nvSpPr>
          <p:cNvPr id="19" name="Rectangle 131"/>
          <p:cNvSpPr/>
          <p:nvPr/>
        </p:nvSpPr>
        <p:spPr>
          <a:xfrm>
            <a:off x="431800" y="3986213"/>
            <a:ext cx="217488" cy="633412"/>
          </a:xfrm>
          <a:prstGeom prst="rect">
            <a:avLst/>
          </a:prstGeom>
          <a:solidFill>
            <a:srgbClr val="AAB5B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20" name="Rectangle 132"/>
          <p:cNvSpPr/>
          <p:nvPr/>
        </p:nvSpPr>
        <p:spPr>
          <a:xfrm>
            <a:off x="971550" y="3933825"/>
            <a:ext cx="8027988" cy="790575"/>
          </a:xfrm>
          <a:prstGeom prst="rect">
            <a:avLst/>
          </a:prstGeom>
          <a:solidFill>
            <a:srgbClr val="AAB5B7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630238" algn="l"/>
              </a:tabLst>
              <a:defRPr/>
            </a:pPr>
            <a:r>
              <a:rPr lang="uk-UA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Підприємливість</a:t>
            </a:r>
          </a:p>
        </p:txBody>
      </p:sp>
      <p:sp>
        <p:nvSpPr>
          <p:cNvPr id="21" name="Oval 133"/>
          <p:cNvSpPr/>
          <p:nvPr/>
        </p:nvSpPr>
        <p:spPr>
          <a:xfrm>
            <a:off x="369888" y="3933825"/>
            <a:ext cx="341312" cy="34131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+mn-lt"/>
                <a:cs typeface="Arial" pitchFamily="34" charset="0"/>
              </a:rPr>
              <a:t>8</a:t>
            </a:r>
          </a:p>
        </p:txBody>
      </p:sp>
      <p:sp>
        <p:nvSpPr>
          <p:cNvPr id="22" name="Rectangle 134"/>
          <p:cNvSpPr/>
          <p:nvPr/>
        </p:nvSpPr>
        <p:spPr>
          <a:xfrm>
            <a:off x="431800" y="4921250"/>
            <a:ext cx="217488" cy="635000"/>
          </a:xfrm>
          <a:prstGeom prst="rect">
            <a:avLst/>
          </a:prstGeom>
          <a:solidFill>
            <a:srgbClr val="A47BB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23" name="Rectangle 135"/>
          <p:cNvSpPr/>
          <p:nvPr/>
        </p:nvSpPr>
        <p:spPr>
          <a:xfrm>
            <a:off x="971550" y="4868863"/>
            <a:ext cx="8027988" cy="792162"/>
          </a:xfrm>
          <a:prstGeom prst="rect">
            <a:avLst/>
          </a:prstGeom>
          <a:solidFill>
            <a:srgbClr val="A47BB3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Загальнокультурна</a:t>
            </a:r>
            <a:r>
              <a:rPr lang="uk-UA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грамотність</a:t>
            </a:r>
            <a:endParaRPr lang="uk-UA" sz="3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4" name="Oval 136"/>
          <p:cNvSpPr/>
          <p:nvPr/>
        </p:nvSpPr>
        <p:spPr>
          <a:xfrm>
            <a:off x="369888" y="4868863"/>
            <a:ext cx="341312" cy="341312"/>
          </a:xfrm>
          <a:prstGeom prst="ellipse">
            <a:avLst/>
          </a:prstGeom>
          <a:solidFill>
            <a:srgbClr val="6F477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+mn-lt"/>
                <a:cs typeface="Arial" pitchFamily="34" charset="0"/>
              </a:rPr>
              <a:t>9</a:t>
            </a:r>
          </a:p>
        </p:txBody>
      </p:sp>
      <p:sp>
        <p:nvSpPr>
          <p:cNvPr id="25" name="Заголовок 2"/>
          <p:cNvSpPr txBox="1">
            <a:spLocks/>
          </p:cNvSpPr>
          <p:nvPr/>
        </p:nvSpPr>
        <p:spPr>
          <a:xfrm>
            <a:off x="395288" y="274638"/>
            <a:ext cx="8748712" cy="1354137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uk-UA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10</a:t>
            </a: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КЛЮЧОВИХ КОМПЕТЕНТНОСТЕЙ </a:t>
            </a:r>
            <a:r>
              <a:rPr lang="uk-UA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НОВОЇ </a:t>
            </a: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УКРАЇНСЬКОЇ ШКОЛИ:</a:t>
            </a:r>
            <a:endParaRPr lang="ru-RU" sz="36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7" name="Rectangle 131"/>
          <p:cNvSpPr/>
          <p:nvPr/>
        </p:nvSpPr>
        <p:spPr>
          <a:xfrm>
            <a:off x="431800" y="3049588"/>
            <a:ext cx="217488" cy="633412"/>
          </a:xfrm>
          <a:prstGeom prst="rect">
            <a:avLst/>
          </a:prstGeom>
          <a:solidFill>
            <a:srgbClr val="0070C0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28" name="Oval 133"/>
          <p:cNvSpPr/>
          <p:nvPr/>
        </p:nvSpPr>
        <p:spPr>
          <a:xfrm>
            <a:off x="369888" y="2997200"/>
            <a:ext cx="341312" cy="341313"/>
          </a:xfrm>
          <a:prstGeom prst="ellipse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+mn-lt"/>
                <a:cs typeface="Arial" pitchFamily="34" charset="0"/>
              </a:rPr>
              <a:t>7</a:t>
            </a:r>
          </a:p>
        </p:txBody>
      </p:sp>
      <p:sp>
        <p:nvSpPr>
          <p:cNvPr id="15" name="Rectangle 90"/>
          <p:cNvSpPr/>
          <p:nvPr/>
        </p:nvSpPr>
        <p:spPr>
          <a:xfrm>
            <a:off x="414338" y="5857875"/>
            <a:ext cx="215900" cy="633413"/>
          </a:xfrm>
          <a:prstGeom prst="rect">
            <a:avLst/>
          </a:prstGeom>
          <a:solidFill>
            <a:srgbClr val="EC6E6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26" name="Rectangle 91"/>
          <p:cNvSpPr/>
          <p:nvPr/>
        </p:nvSpPr>
        <p:spPr>
          <a:xfrm>
            <a:off x="971550" y="5805488"/>
            <a:ext cx="8010525" cy="792162"/>
          </a:xfrm>
          <a:prstGeom prst="rect">
            <a:avLst/>
          </a:prstGeom>
          <a:solidFill>
            <a:srgbClr val="EC6E62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630238" algn="l"/>
              </a:tabLst>
              <a:defRPr/>
            </a:pPr>
            <a:r>
              <a:rPr lang="uk-U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Екологічна</a:t>
            </a:r>
            <a:r>
              <a:rPr lang="uk-UA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грамотність і </a:t>
            </a:r>
            <a:r>
              <a:rPr lang="uk-U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здорове</a:t>
            </a:r>
            <a:r>
              <a:rPr lang="uk-UA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життя</a:t>
            </a:r>
          </a:p>
        </p:txBody>
      </p:sp>
      <p:sp>
        <p:nvSpPr>
          <p:cNvPr id="29" name="Oval 92"/>
          <p:cNvSpPr/>
          <p:nvPr/>
        </p:nvSpPr>
        <p:spPr>
          <a:xfrm>
            <a:off x="250825" y="5805488"/>
            <a:ext cx="514350" cy="341312"/>
          </a:xfrm>
          <a:prstGeom prst="ellipse">
            <a:avLst/>
          </a:prstGeom>
          <a:solidFill>
            <a:srgbClr val="AF241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+mn-lt"/>
                <a:cs typeface="Arial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8313" y="44450"/>
            <a:ext cx="8675687" cy="11525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Спільними</a:t>
            </a: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для всіх компетентностей є такі:</a:t>
            </a:r>
            <a:endParaRPr lang="ru-RU" sz="36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4294967295"/>
          </p:nvPr>
        </p:nvSpPr>
        <p:spPr>
          <a:xfrm>
            <a:off x="395288" y="1341438"/>
            <a:ext cx="8748712" cy="5183187"/>
          </a:xfrm>
        </p:spPr>
        <p:txBody>
          <a:bodyPr>
            <a:noAutofit/>
          </a:bodyPr>
          <a:lstStyle/>
          <a:p>
            <a:pPr marL="0" indent="539750" eaLnBrk="1" hangingPunct="1">
              <a:lnSpc>
                <a:spcPts val="4600"/>
              </a:lnSpc>
              <a:spcBef>
                <a:spcPct val="0"/>
              </a:spcBef>
              <a:buFontTx/>
              <a:buNone/>
              <a:defRPr/>
            </a:pP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 уміння </a:t>
            </a:r>
            <a:r>
              <a:rPr lang="uk-UA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читати і розуміти </a:t>
            </a: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прочитане; </a:t>
            </a:r>
          </a:p>
          <a:p>
            <a:pPr marL="0" indent="539750" eaLnBrk="1" hangingPunct="1">
              <a:lnSpc>
                <a:spcPts val="4600"/>
              </a:lnSpc>
              <a:spcBef>
                <a:spcPct val="0"/>
              </a:spcBef>
              <a:buFontTx/>
              <a:buNone/>
              <a:defRPr/>
            </a:pP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 уміння </a:t>
            </a:r>
            <a:r>
              <a:rPr lang="uk-UA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висловлювати думку </a:t>
            </a: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усно і письмово; </a:t>
            </a:r>
          </a:p>
          <a:p>
            <a:pPr marL="0" indent="539750" eaLnBrk="1" hangingPunct="1">
              <a:lnSpc>
                <a:spcPts val="4600"/>
              </a:lnSpc>
              <a:spcBef>
                <a:spcPct val="0"/>
              </a:spcBef>
              <a:buFontTx/>
              <a:buNone/>
              <a:defRPr/>
            </a:pP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 </a:t>
            </a:r>
            <a:r>
              <a:rPr lang="uk-UA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критичне мислення</a:t>
            </a: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; </a:t>
            </a:r>
          </a:p>
          <a:p>
            <a:pPr marL="0" indent="539750" eaLnBrk="1" hangingPunct="1">
              <a:lnSpc>
                <a:spcPts val="4600"/>
              </a:lnSpc>
              <a:spcBef>
                <a:spcPct val="0"/>
              </a:spcBef>
              <a:buFontTx/>
              <a:buNone/>
              <a:defRPr/>
            </a:pP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 здатність </a:t>
            </a:r>
            <a:r>
              <a:rPr lang="uk-UA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логічно </a:t>
            </a: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обґрунтовувати позицію; </a:t>
            </a:r>
          </a:p>
          <a:p>
            <a:pPr marL="0" indent="539750" eaLnBrk="1" hangingPunct="1">
              <a:lnSpc>
                <a:spcPts val="4600"/>
              </a:lnSpc>
              <a:spcBef>
                <a:spcPct val="0"/>
              </a:spcBef>
              <a:buFontTx/>
              <a:buNone/>
              <a:defRPr/>
            </a:pP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 </a:t>
            </a:r>
            <a:r>
              <a:rPr lang="uk-UA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ініціативність</a:t>
            </a: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; </a:t>
            </a:r>
          </a:p>
          <a:p>
            <a:pPr marL="0" indent="539750" eaLnBrk="1" hangingPunct="1">
              <a:lnSpc>
                <a:spcPts val="4600"/>
              </a:lnSpc>
              <a:spcBef>
                <a:spcPct val="0"/>
              </a:spcBef>
              <a:buFontTx/>
              <a:buNone/>
              <a:defRPr/>
            </a:pP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 </a:t>
            </a:r>
            <a:r>
              <a:rPr lang="uk-UA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творчість</a:t>
            </a: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; </a:t>
            </a:r>
          </a:p>
        </p:txBody>
      </p:sp>
      <p:pic>
        <p:nvPicPr>
          <p:cNvPr id="29699" name="Picture 5" descr="Мальчик у экрана с указк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4364038"/>
            <a:ext cx="2555875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23850" y="333375"/>
            <a:ext cx="8820150" cy="11525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Спільними</a:t>
            </a: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/>
            </a:r>
            <a:b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для всіх компетентностей є такі:</a:t>
            </a:r>
            <a:endParaRPr lang="ru-RU" sz="36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4294967295"/>
          </p:nvPr>
        </p:nvSpPr>
        <p:spPr>
          <a:xfrm>
            <a:off x="323850" y="1700213"/>
            <a:ext cx="8820150" cy="5157787"/>
          </a:xfrm>
        </p:spPr>
        <p:txBody>
          <a:bodyPr>
            <a:noAutofit/>
          </a:bodyPr>
          <a:lstStyle/>
          <a:p>
            <a:pPr marL="0" indent="539750" eaLnBrk="1" hangingPunct="1">
              <a:lnSpc>
                <a:spcPts val="4600"/>
              </a:lnSpc>
              <a:spcBef>
                <a:spcPct val="0"/>
              </a:spcBef>
              <a:buFontTx/>
              <a:buNone/>
              <a:defRPr/>
            </a:pP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 уміння </a:t>
            </a:r>
            <a:r>
              <a:rPr lang="uk-UA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вирішувати проблеми</a:t>
            </a: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оцінювати ризики та </a:t>
            </a:r>
            <a:r>
              <a:rPr lang="uk-UA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приймати рішення</a:t>
            </a: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; </a:t>
            </a:r>
          </a:p>
          <a:p>
            <a:pPr marL="0" indent="539750" eaLnBrk="1" hangingPunct="1">
              <a:lnSpc>
                <a:spcPts val="4600"/>
              </a:lnSpc>
              <a:spcBef>
                <a:spcPct val="0"/>
              </a:spcBef>
              <a:buFontTx/>
              <a:buNone/>
              <a:defRPr/>
            </a:pP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 уміння конструктивно </a:t>
            </a:r>
            <a:r>
              <a:rPr lang="uk-UA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керувати емоціями</a:t>
            </a: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застосовувати емоційний інтелект;</a:t>
            </a:r>
          </a:p>
          <a:p>
            <a:pPr marL="0" indent="539750" eaLnBrk="1" hangingPunct="1">
              <a:lnSpc>
                <a:spcPts val="4600"/>
              </a:lnSpc>
              <a:spcBef>
                <a:spcPct val="0"/>
              </a:spcBef>
              <a:buFontTx/>
              <a:buNone/>
              <a:defRPr/>
            </a:pP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 </a:t>
            </a:r>
            <a:r>
              <a:rPr lang="uk-UA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здатність до співпраці </a:t>
            </a: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 команді.</a:t>
            </a:r>
          </a:p>
        </p:txBody>
      </p:sp>
      <p:pic>
        <p:nvPicPr>
          <p:cNvPr id="30723" name="Picture 5" descr="Социальные связ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5373688"/>
            <a:ext cx="2095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23850" y="476250"/>
            <a:ext cx="9072563" cy="16192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Нова школа працюватиме на засадах </a:t>
            </a:r>
            <a:r>
              <a:rPr lang="uk-UA" sz="32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«педагогіки партнерства». </a:t>
            </a:r>
            <a:r>
              <a:rPr lang="en-US" sz="3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/>
            </a:r>
            <a:br>
              <a:rPr lang="en-US" sz="3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uk-UA" sz="3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Основні </a:t>
            </a:r>
            <a:r>
              <a:rPr lang="uk-UA" sz="32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принципи</a:t>
            </a:r>
            <a:r>
              <a:rPr lang="uk-UA" sz="3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цього підходу:</a:t>
            </a:r>
            <a:r>
              <a:rPr lang="en-US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ru-RU" sz="40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4294967295"/>
          </p:nvPr>
        </p:nvSpPr>
        <p:spPr>
          <a:xfrm>
            <a:off x="250825" y="2420938"/>
            <a:ext cx="8461375" cy="3563937"/>
          </a:xfrm>
        </p:spPr>
        <p:txBody>
          <a:bodyPr>
            <a:noAutofit/>
          </a:bodyPr>
          <a:lstStyle/>
          <a:p>
            <a:pPr marL="360363" indent="539750" eaLnBrk="1" hangingPunct="1">
              <a:buFontTx/>
              <a:buNone/>
              <a:defRPr/>
            </a:pP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 </a:t>
            </a:r>
            <a:r>
              <a:rPr lang="uk-UA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повага</a:t>
            </a: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до особистості;</a:t>
            </a:r>
            <a:endParaRPr lang="en-US" b="1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60363" indent="539750" eaLnBrk="1" hangingPunct="1">
              <a:buFontTx/>
              <a:buNone/>
              <a:defRPr/>
            </a:pP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 </a:t>
            </a:r>
            <a:r>
              <a:rPr lang="uk-UA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доброзичливість</a:t>
            </a: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і позитивне ставлення;</a:t>
            </a:r>
            <a:endParaRPr lang="en-US" b="1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60363" indent="539750" eaLnBrk="1" hangingPunct="1">
              <a:buFontTx/>
              <a:buNone/>
              <a:defRPr/>
            </a:pP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 </a:t>
            </a:r>
            <a:r>
              <a:rPr lang="uk-UA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довіра</a:t>
            </a: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у відносинах, стосунках;</a:t>
            </a:r>
            <a:endParaRPr lang="en-US" b="1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60363" indent="539750" eaLnBrk="1" hangingPunct="1">
              <a:buFontTx/>
              <a:buNone/>
              <a:defRPr/>
            </a:pP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 діалог - </a:t>
            </a:r>
            <a:r>
              <a:rPr lang="uk-UA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взаємодія</a:t>
            </a: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- взаємоповага;</a:t>
            </a:r>
          </a:p>
        </p:txBody>
      </p:sp>
      <p:pic>
        <p:nvPicPr>
          <p:cNvPr id="31747" name="Picture 5" descr="Сообщест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5229225"/>
            <a:ext cx="18954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928100" cy="16287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Нова школа працюватиме на засадах «педагогіки партнерства». </a:t>
            </a:r>
            <a:r>
              <a:rPr lang="en-US" sz="3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/>
            </a:r>
            <a:br>
              <a:rPr lang="en-US" sz="3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uk-UA" sz="3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Основні принципи цього підходу:</a:t>
            </a:r>
            <a:r>
              <a:rPr lang="en-US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ru-RU" sz="40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4294967295"/>
          </p:nvPr>
        </p:nvSpPr>
        <p:spPr>
          <a:xfrm>
            <a:off x="323850" y="1773238"/>
            <a:ext cx="8820150" cy="5084762"/>
          </a:xfrm>
        </p:spPr>
        <p:txBody>
          <a:bodyPr>
            <a:noAutofit/>
          </a:bodyPr>
          <a:lstStyle/>
          <a:p>
            <a:pPr marL="360363" indent="539750" eaLnBrk="1" hangingPunct="1">
              <a:lnSpc>
                <a:spcPts val="4400"/>
              </a:lnSpc>
              <a:spcBef>
                <a:spcPct val="0"/>
              </a:spcBef>
              <a:buFontTx/>
              <a:buNone/>
              <a:defRPr/>
            </a:pP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 розподілене лідерство (</a:t>
            </a:r>
            <a:r>
              <a:rPr lang="uk-UA" b="1" i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проактивність, </a:t>
            </a:r>
            <a:r>
              <a:rPr lang="uk-UA" b="1" i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право вибору </a:t>
            </a:r>
            <a:r>
              <a:rPr lang="uk-UA" b="1" i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та </a:t>
            </a:r>
            <a:r>
              <a:rPr lang="uk-UA" b="1" i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відповідальність</a:t>
            </a:r>
            <a:r>
              <a:rPr lang="uk-UA" b="1" i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за нього, горизонтальність зв'язків</a:t>
            </a: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);</a:t>
            </a:r>
            <a:endParaRPr lang="en-US" b="1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60363" indent="539750" eaLnBrk="1" hangingPunct="1">
              <a:lnSpc>
                <a:spcPts val="4400"/>
              </a:lnSpc>
              <a:spcBef>
                <a:spcPct val="0"/>
              </a:spcBef>
              <a:buFontTx/>
              <a:buNone/>
              <a:defRPr/>
            </a:pP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 принципи соціального партнерства (</a:t>
            </a:r>
            <a:r>
              <a:rPr lang="uk-UA" b="1" i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рівність</a:t>
            </a:r>
            <a:r>
              <a:rPr lang="uk-UA" b="1" i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сторін, </a:t>
            </a:r>
            <a:r>
              <a:rPr lang="uk-UA" b="1" i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добровільність</a:t>
            </a:r>
            <a:r>
              <a:rPr lang="uk-UA" b="1" i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прийняття зобов'язань, </a:t>
            </a:r>
            <a:r>
              <a:rPr lang="uk-UA" b="1" i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обов'язковість</a:t>
            </a:r>
            <a:r>
              <a:rPr lang="uk-UA" b="1" i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виконання домовленостей</a:t>
            </a: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).</a:t>
            </a:r>
            <a:endParaRPr lang="en-US" b="1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4294967295"/>
          </p:nvPr>
        </p:nvSpPr>
        <p:spPr>
          <a:xfrm>
            <a:off x="323850" y="260350"/>
            <a:ext cx="8640763" cy="5649913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uk-UA" sz="38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За експертними прогнозами, </a:t>
            </a:r>
            <a:r>
              <a:rPr lang="en-US" sz="38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/>
            </a:r>
            <a:br>
              <a:rPr lang="en-US" sz="38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uk-UA" sz="38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у </a:t>
            </a:r>
            <a:r>
              <a:rPr lang="uk-UA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2020</a:t>
            </a:r>
            <a:r>
              <a:rPr lang="uk-UA" sz="38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році </a:t>
            </a:r>
            <a:r>
              <a:rPr lang="uk-UA" sz="38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найбільш затребуваними </a:t>
            </a:r>
            <a:r>
              <a:rPr lang="uk-UA" sz="38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на ринку праці будуть </a:t>
            </a:r>
            <a:r>
              <a:rPr lang="uk-UA" sz="38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вміння</a:t>
            </a:r>
            <a:r>
              <a:rPr lang="uk-UA" sz="38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uk-UA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навчатися впродовж життя</a:t>
            </a:r>
            <a:r>
              <a:rPr lang="uk-UA" sz="38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uk-UA" sz="38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критично мислити,</a:t>
            </a:r>
            <a:r>
              <a:rPr lang="uk-UA" sz="38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uk-UA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ставити цілі та досягати їх, </a:t>
            </a:r>
            <a:r>
              <a:rPr lang="uk-UA" sz="38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працювати в команді, </a:t>
            </a:r>
            <a:r>
              <a:rPr lang="uk-UA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спілкуватися в багатокультурному середовищі </a:t>
            </a:r>
            <a:endParaRPr lang="ru-RU" sz="3800" b="1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4294967295"/>
          </p:nvPr>
        </p:nvSpPr>
        <p:spPr>
          <a:xfrm>
            <a:off x="250825" y="333375"/>
            <a:ext cx="8893175" cy="6119813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ЦІННОСТІ ТА ПРИНЦИПИ ПЕДАГОГІКИ ПАРТНЕРСТВА БУДЕ ПОКЛАДЕНО В ОСНОВУ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uk-UA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ОНОВЛЕНОЇ СИСТЕМИ ПРОФЕСІЙНОГО РОЗВИТКУ ВЧИТЕЛЯ</a:t>
            </a: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СУЧАСНОЇ ДЕРЖАВНОЇ ОСВІТНЬОЇ ТА КАДРОВОЇ ПОЛІТИКИ </a:t>
            </a:r>
            <a:r>
              <a:rPr lang="en-US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/>
            </a:r>
            <a:br>
              <a:rPr lang="en-US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</a:t>
            </a:r>
            <a:r>
              <a:rPr lang="uk-UA" sz="3600" b="1" i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ВІДБІР ТА ОЦІНЮВАННЯ ПЕДАГОГІВ</a:t>
            </a: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  <a:endParaRPr lang="ru-RU" sz="36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4294967295"/>
          </p:nvPr>
        </p:nvSpPr>
        <p:spPr>
          <a:xfrm>
            <a:off x="179388" y="0"/>
            <a:ext cx="9072562" cy="6858000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ts val="4600"/>
              </a:lnSpc>
              <a:spcBef>
                <a:spcPts val="1200"/>
              </a:spcBef>
              <a:buFontTx/>
              <a:buNone/>
              <a:defRPr/>
            </a:pPr>
            <a:r>
              <a:rPr lang="uk-UA" sz="40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Нова школа потребує нового вчителя, який може стати агентом змін.</a:t>
            </a:r>
          </a:p>
          <a:p>
            <a:pPr marL="0" indent="0" algn="ctr" eaLnBrk="1" hangingPunct="1">
              <a:lnSpc>
                <a:spcPts val="4600"/>
              </a:lnSpc>
              <a:spcBef>
                <a:spcPts val="1200"/>
              </a:spcBef>
              <a:buFontTx/>
              <a:buNone/>
              <a:defRPr/>
            </a:pPr>
            <a:r>
              <a:rPr lang="uk-UA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Насамперед учителю буде надано </a:t>
            </a:r>
            <a:r>
              <a:rPr lang="uk-UA" sz="40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академічну свободу</a:t>
            </a:r>
            <a:r>
              <a:rPr lang="uk-UA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</a:t>
            </a:r>
          </a:p>
          <a:p>
            <a:pPr marL="0" indent="0" algn="ctr" eaLnBrk="1" hangingPunct="1">
              <a:lnSpc>
                <a:spcPts val="4600"/>
              </a:lnSpc>
              <a:spcBef>
                <a:spcPts val="1200"/>
              </a:spcBef>
              <a:buFontTx/>
              <a:buNone/>
              <a:defRPr/>
            </a:pPr>
            <a:r>
              <a:rPr lang="uk-UA" sz="40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Свободу від втручання у професійну діяльність.</a:t>
            </a:r>
          </a:p>
          <a:p>
            <a:pPr marL="0" indent="0" algn="ctr" eaLnBrk="1" hangingPunct="1">
              <a:lnSpc>
                <a:spcPts val="4600"/>
              </a:lnSpc>
              <a:spcBef>
                <a:spcPts val="1200"/>
              </a:spcBef>
              <a:buFontTx/>
              <a:buNone/>
              <a:defRPr/>
            </a:pPr>
            <a:r>
              <a:rPr lang="uk-UA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Учителі, які пройдуть добровільну незалежну сертифікацію, будуть отримувати надбавку.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4294967295"/>
          </p:nvPr>
        </p:nvSpPr>
        <p:spPr>
          <a:xfrm>
            <a:off x="250825" y="333375"/>
            <a:ext cx="8893175" cy="6119813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uk-UA" sz="42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Суттєвих змін зазнає процес і зміст підготовки вчителя.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uk-UA" sz="4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Збільшиться кількість моделей підготовки вчителя.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uk-UA" sz="42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Форми підвищення кваліфікації буде диверсифіковано.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uk-UA" sz="4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До роботи в школі будуть залучатися найкращі.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4294967295"/>
          </p:nvPr>
        </p:nvSpPr>
        <p:spPr>
          <a:xfrm>
            <a:off x="107950" y="0"/>
            <a:ext cx="9036050" cy="6453188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uk-UA" sz="4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У навчанні будуть враховані вікові особливості фізичного, психічного і розумового розвитку дітей.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uk-UA" sz="4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З цією метою запроваджується </a:t>
            </a:r>
            <a:r>
              <a:rPr lang="uk-UA" sz="44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двоциклова організація освітнього процесу </a:t>
            </a:r>
            <a:r>
              <a:rPr lang="uk-UA" sz="4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на рівнях початкової і базової загальної середньої освіти</a:t>
            </a:r>
            <a:endParaRPr lang="ru-RU" sz="44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uppieren 1"/>
          <p:cNvGrpSpPr>
            <a:grpSpLocks/>
          </p:cNvGrpSpPr>
          <p:nvPr/>
        </p:nvGrpSpPr>
        <p:grpSpPr bwMode="auto">
          <a:xfrm>
            <a:off x="684213" y="1598613"/>
            <a:ext cx="7848600" cy="4567237"/>
            <a:chOff x="3374014" y="1920698"/>
            <a:chExt cx="2471615" cy="2667092"/>
          </a:xfrm>
        </p:grpSpPr>
        <p:grpSp>
          <p:nvGrpSpPr>
            <p:cNvPr id="5" name="Gruppieren 4"/>
            <p:cNvGrpSpPr/>
            <p:nvPr/>
          </p:nvGrpSpPr>
          <p:grpSpPr>
            <a:xfrm>
              <a:off x="3374014" y="1920698"/>
              <a:ext cx="2471615" cy="2667092"/>
              <a:chOff x="3374014" y="1920698"/>
              <a:chExt cx="2471615" cy="266709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500" dist="101600" dir="5400000" sy="-100000" algn="bl" rotWithShape="0"/>
            </a:effectLst>
          </p:grpSpPr>
          <p:sp>
            <p:nvSpPr>
              <p:cNvPr id="8" name="Freeform 5"/>
              <p:cNvSpPr>
                <a:spLocks/>
              </p:cNvSpPr>
              <p:nvPr/>
            </p:nvSpPr>
            <p:spPr bwMode="gray">
              <a:xfrm>
                <a:off x="3374014" y="1920698"/>
                <a:ext cx="1988949" cy="2667092"/>
              </a:xfrm>
              <a:custGeom>
                <a:avLst/>
                <a:gdLst/>
                <a:ahLst/>
                <a:cxnLst>
                  <a:cxn ang="0">
                    <a:pos x="502" y="620"/>
                  </a:cxn>
                  <a:cxn ang="0">
                    <a:pos x="86" y="179"/>
                  </a:cxn>
                  <a:cxn ang="0">
                    <a:pos x="121" y="0"/>
                  </a:cxn>
                  <a:cxn ang="0">
                    <a:pos x="68" y="0"/>
                  </a:cxn>
                  <a:cxn ang="0">
                    <a:pos x="0" y="68"/>
                  </a:cxn>
                  <a:cxn ang="0">
                    <a:pos x="0" y="1049"/>
                  </a:cxn>
                  <a:cxn ang="0">
                    <a:pos x="68" y="1117"/>
                  </a:cxn>
                  <a:cxn ang="0">
                    <a:pos x="796" y="1117"/>
                  </a:cxn>
                  <a:cxn ang="0">
                    <a:pos x="833" y="966"/>
                  </a:cxn>
                  <a:cxn ang="0">
                    <a:pos x="502" y="620"/>
                  </a:cxn>
                </a:cxnLst>
                <a:rect l="0" t="0" r="r" b="b"/>
                <a:pathLst>
                  <a:path w="833" h="1117">
                    <a:moveTo>
                      <a:pt x="502" y="620"/>
                    </a:moveTo>
                    <a:cubicBezTo>
                      <a:pt x="205" y="526"/>
                      <a:pt x="86" y="326"/>
                      <a:pt x="86" y="179"/>
                    </a:cubicBezTo>
                    <a:cubicBezTo>
                      <a:pt x="86" y="97"/>
                      <a:pt x="98" y="43"/>
                      <a:pt x="121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30" y="0"/>
                      <a:pt x="0" y="30"/>
                      <a:pt x="0" y="68"/>
                    </a:cubicBezTo>
                    <a:cubicBezTo>
                      <a:pt x="0" y="1049"/>
                      <a:pt x="0" y="1049"/>
                      <a:pt x="0" y="1049"/>
                    </a:cubicBezTo>
                    <a:cubicBezTo>
                      <a:pt x="0" y="1087"/>
                      <a:pt x="30" y="1117"/>
                      <a:pt x="68" y="1117"/>
                    </a:cubicBezTo>
                    <a:cubicBezTo>
                      <a:pt x="796" y="1117"/>
                      <a:pt x="796" y="1117"/>
                      <a:pt x="796" y="1117"/>
                    </a:cubicBezTo>
                    <a:cubicBezTo>
                      <a:pt x="823" y="1065"/>
                      <a:pt x="833" y="1011"/>
                      <a:pt x="833" y="966"/>
                    </a:cubicBezTo>
                    <a:cubicBezTo>
                      <a:pt x="833" y="899"/>
                      <a:pt x="799" y="714"/>
                      <a:pt x="502" y="6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 w="14288" cap="flat">
                <a:noFill/>
                <a:prstDash val="solid"/>
                <a:miter lim="800000"/>
                <a:headEnd/>
                <a:tailEnd/>
              </a:ln>
              <a:scene3d>
                <a:camera prst="perspectiveFront" fov="3900000"/>
                <a:lightRig rig="balanced" dir="t"/>
              </a:scene3d>
              <a:sp3d extrusionH="1143000" prstMaterial="plastic">
                <a:bevelT w="25400" h="3175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+mn-lt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gray">
              <a:xfrm>
                <a:off x="3856680" y="1920698"/>
                <a:ext cx="1988949" cy="2667092"/>
              </a:xfrm>
              <a:custGeom>
                <a:avLst/>
                <a:gdLst/>
                <a:ahLst/>
                <a:cxnLst>
                  <a:cxn ang="0">
                    <a:pos x="765" y="0"/>
                  </a:cxn>
                  <a:cxn ang="0">
                    <a:pos x="27" y="0"/>
                  </a:cxn>
                  <a:cxn ang="0">
                    <a:pos x="0" y="131"/>
                  </a:cxn>
                  <a:cxn ang="0">
                    <a:pos x="331" y="476"/>
                  </a:cxn>
                  <a:cxn ang="0">
                    <a:pos x="747" y="917"/>
                  </a:cxn>
                  <a:cxn ang="0">
                    <a:pos x="700" y="1117"/>
                  </a:cxn>
                  <a:cxn ang="0">
                    <a:pos x="765" y="1117"/>
                  </a:cxn>
                  <a:cxn ang="0">
                    <a:pos x="833" y="1049"/>
                  </a:cxn>
                  <a:cxn ang="0">
                    <a:pos x="833" y="68"/>
                  </a:cxn>
                  <a:cxn ang="0">
                    <a:pos x="765" y="0"/>
                  </a:cxn>
                </a:cxnLst>
                <a:rect l="0" t="0" r="r" b="b"/>
                <a:pathLst>
                  <a:path w="833" h="1117">
                    <a:moveTo>
                      <a:pt x="765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7" y="45"/>
                      <a:pt x="0" y="91"/>
                      <a:pt x="0" y="131"/>
                    </a:cubicBezTo>
                    <a:cubicBezTo>
                      <a:pt x="0" y="197"/>
                      <a:pt x="34" y="383"/>
                      <a:pt x="331" y="476"/>
                    </a:cubicBezTo>
                    <a:cubicBezTo>
                      <a:pt x="628" y="570"/>
                      <a:pt x="747" y="770"/>
                      <a:pt x="747" y="917"/>
                    </a:cubicBezTo>
                    <a:cubicBezTo>
                      <a:pt x="747" y="1013"/>
                      <a:pt x="731" y="1070"/>
                      <a:pt x="700" y="1117"/>
                    </a:cubicBezTo>
                    <a:cubicBezTo>
                      <a:pt x="765" y="1117"/>
                      <a:pt x="765" y="1117"/>
                      <a:pt x="765" y="1117"/>
                    </a:cubicBezTo>
                    <a:cubicBezTo>
                      <a:pt x="803" y="1117"/>
                      <a:pt x="833" y="1087"/>
                      <a:pt x="833" y="1049"/>
                    </a:cubicBezTo>
                    <a:cubicBezTo>
                      <a:pt x="833" y="68"/>
                      <a:pt x="833" y="68"/>
                      <a:pt x="833" y="68"/>
                    </a:cubicBezTo>
                    <a:cubicBezTo>
                      <a:pt x="833" y="30"/>
                      <a:pt x="803" y="0"/>
                      <a:pt x="76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7D7D7"/>
                  </a:gs>
                  <a:gs pos="100000">
                    <a:srgbClr val="AFAFAF"/>
                  </a:gs>
                </a:gsLst>
                <a:path path="circle">
                  <a:fillToRect l="50000" t="50000" r="50000" b="50000"/>
                </a:path>
                <a:tileRect/>
              </a:gradFill>
              <a:ln w="14288" cap="flat">
                <a:noFill/>
                <a:prstDash val="solid"/>
                <a:miter lim="800000"/>
                <a:headEnd/>
                <a:tailEnd/>
              </a:ln>
              <a:scene3d>
                <a:camera prst="perspectiveFront" fov="3900000"/>
                <a:lightRig rig="balanced" dir="t"/>
              </a:scene3d>
              <a:sp3d extrusionH="1143000" prstMaterial="plastic">
                <a:bevelT w="25400" h="3175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+mn-lt"/>
                  <a:cs typeface="+mn-cs"/>
                </a:endParaRPr>
              </a:p>
            </p:txBody>
          </p:sp>
        </p:grpSp>
        <p:sp>
          <p:nvSpPr>
            <p:cNvPr id="7" name="Rechteck 15"/>
            <p:cNvSpPr/>
            <p:nvPr/>
          </p:nvSpPr>
          <p:spPr bwMode="gray">
            <a:xfrm>
              <a:off x="4248878" y="2117230"/>
              <a:ext cx="1565756" cy="872344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500" b="1" dirty="0">
                  <a:solidFill>
                    <a:srgbClr val="00B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cs typeface="+mn-cs"/>
                </a:rPr>
                <a:t>ПЕРШИЙ</a:t>
              </a:r>
              <a:r>
                <a:rPr lang="ru-RU" sz="35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cs typeface="+mn-cs"/>
                </a:rPr>
                <a:t>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5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cs typeface="+mn-cs"/>
                </a:rPr>
                <a:t>АДАПТАЦІЙНО- ІГРОВИЙ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500" b="1" dirty="0">
                  <a:solidFill>
                    <a:srgbClr val="00B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cs typeface="+mn-cs"/>
                </a:rPr>
                <a:t>(1-2 КЛАСИ)</a:t>
              </a:r>
              <a:endParaRPr lang="de-DE" sz="35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3827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ПОЧАТКОВА ОСВІТА НОВОЇ ШКОЛИ ПОДІЛЯТИМЕТЬСЯ НА ДВА ЦИКЛИ:</a:t>
            </a:r>
            <a:endParaRPr lang="ru-RU" sz="36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2" name="Rechteck 15"/>
          <p:cNvSpPr/>
          <p:nvPr/>
        </p:nvSpPr>
        <p:spPr bwMode="gray">
          <a:xfrm>
            <a:off x="971550" y="4221163"/>
            <a:ext cx="4752975" cy="1493837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ДРУГИЙ</a:t>
            </a:r>
            <a:r>
              <a:rPr lang="ru-RU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ОСНОВНИЙ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                      </a:t>
            </a:r>
            <a:r>
              <a:rPr lang="ru-RU" sz="35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(3-4 КЛАСИ)</a:t>
            </a:r>
            <a:endParaRPr lang="de-DE" sz="3500" b="1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9388" y="44450"/>
            <a:ext cx="8964612" cy="15128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200" b="1" u="sng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Перший цикл</a:t>
            </a:r>
            <a:r>
              <a:rPr lang="uk-UA" sz="32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початкової освіти </a:t>
            </a:r>
            <a:r>
              <a:rPr lang="uk-UA" sz="3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допоможе учню звикнути до шкільного життя. </a:t>
            </a:r>
            <a:br>
              <a:rPr lang="uk-UA" sz="3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uk-UA" sz="3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 саме:</a:t>
            </a:r>
            <a:endParaRPr lang="ru-RU" sz="32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4294967295"/>
          </p:nvPr>
        </p:nvSpPr>
        <p:spPr>
          <a:xfrm>
            <a:off x="323850" y="1773238"/>
            <a:ext cx="8820150" cy="5084762"/>
          </a:xfrm>
        </p:spPr>
        <p:txBody>
          <a:bodyPr>
            <a:noAutofit/>
          </a:bodyPr>
          <a:lstStyle/>
          <a:p>
            <a:pPr marL="179388" indent="539750" eaLnBrk="1" hangingPunct="1">
              <a:lnSpc>
                <a:spcPts val="39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uk-UA" sz="3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навчальні завдання і час на їхнє виконання будуть враховувати </a:t>
            </a:r>
            <a:r>
              <a:rPr lang="uk-UA" sz="34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індивідуальні особливості</a:t>
            </a:r>
            <a:r>
              <a:rPr lang="uk-UA" sz="3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;</a:t>
            </a:r>
          </a:p>
          <a:p>
            <a:pPr marL="179388" indent="539750" eaLnBrk="1" hangingPunct="1">
              <a:lnSpc>
                <a:spcPts val="39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uk-UA" sz="3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навчальний матеріал можна буде </a:t>
            </a:r>
            <a:r>
              <a:rPr lang="uk-UA" sz="34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інтегрувати в змісті споріднених предметів </a:t>
            </a:r>
            <a:r>
              <a:rPr lang="uk-UA" sz="3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або вводити до складу предметів у вигляді модулів;</a:t>
            </a:r>
          </a:p>
          <a:p>
            <a:pPr marL="179388" indent="539750" eaLnBrk="1" hangingPunct="1">
              <a:lnSpc>
                <a:spcPts val="39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uk-UA" sz="34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обсяг домашніх завдань буде обмежено</a:t>
            </a:r>
            <a:r>
              <a:rPr lang="uk-UA" sz="3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0825" y="44450"/>
            <a:ext cx="8893175" cy="15128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600" b="1" u="sng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Перший цикл</a:t>
            </a: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початкової освіти </a:t>
            </a:r>
            <a:r>
              <a:rPr lang="uk-UA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допоможе учню звикнути до шкільного життя</a:t>
            </a: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 А саме:</a:t>
            </a:r>
            <a:endParaRPr lang="ru-RU" sz="36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4294967295"/>
          </p:nvPr>
        </p:nvSpPr>
        <p:spPr>
          <a:xfrm>
            <a:off x="323850" y="1773238"/>
            <a:ext cx="8820150" cy="5084762"/>
          </a:xfrm>
        </p:spPr>
        <p:txBody>
          <a:bodyPr>
            <a:noAutofit/>
          </a:bodyPr>
          <a:lstStyle/>
          <a:p>
            <a:pPr marL="179388" indent="539750" eaLnBrk="1" hangingPunct="1">
              <a:lnSpc>
                <a:spcPts val="39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навчання буде організовано через діяльність </a:t>
            </a:r>
            <a:r>
              <a:rPr lang="uk-UA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ігровими методами як у класі, так і поза його межами;</a:t>
            </a:r>
          </a:p>
          <a:p>
            <a:pPr marL="179388" indent="539750" eaLnBrk="1" hangingPunct="1">
              <a:lnSpc>
                <a:spcPts val="39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учитель матиме </a:t>
            </a:r>
            <a:r>
              <a:rPr lang="uk-UA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свободу вибору (створення) навчальних програм</a:t>
            </a: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у межах стандарту початкової освіти;</a:t>
            </a:r>
          </a:p>
          <a:p>
            <a:pPr marL="179388" indent="539750" eaLnBrk="1" hangingPunct="1">
              <a:lnSpc>
                <a:spcPts val="39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uk-UA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оцінки не будуть виставлятися; </a:t>
            </a: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найважливіше завдання вчителя - підтримувати в кожному учневі впевненість і мотивацію до пізнання.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uppieren 1"/>
          <p:cNvGrpSpPr>
            <a:grpSpLocks/>
          </p:cNvGrpSpPr>
          <p:nvPr/>
        </p:nvGrpSpPr>
        <p:grpSpPr bwMode="auto">
          <a:xfrm>
            <a:off x="684213" y="1598613"/>
            <a:ext cx="7848600" cy="4567237"/>
            <a:chOff x="3374014" y="1920698"/>
            <a:chExt cx="2471615" cy="2667092"/>
          </a:xfrm>
        </p:grpSpPr>
        <p:grpSp>
          <p:nvGrpSpPr>
            <p:cNvPr id="5" name="Gruppieren 4"/>
            <p:cNvGrpSpPr/>
            <p:nvPr/>
          </p:nvGrpSpPr>
          <p:grpSpPr>
            <a:xfrm>
              <a:off x="3374014" y="1920698"/>
              <a:ext cx="2471615" cy="2667092"/>
              <a:chOff x="3374014" y="1920698"/>
              <a:chExt cx="2471615" cy="266709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500" dist="101600" dir="5400000" sy="-100000" algn="bl" rotWithShape="0"/>
            </a:effectLst>
          </p:grpSpPr>
          <p:sp>
            <p:nvSpPr>
              <p:cNvPr id="8" name="Freeform 5"/>
              <p:cNvSpPr>
                <a:spLocks/>
              </p:cNvSpPr>
              <p:nvPr/>
            </p:nvSpPr>
            <p:spPr bwMode="gray">
              <a:xfrm>
                <a:off x="3374014" y="1920698"/>
                <a:ext cx="1988949" cy="2667092"/>
              </a:xfrm>
              <a:custGeom>
                <a:avLst/>
                <a:gdLst/>
                <a:ahLst/>
                <a:cxnLst>
                  <a:cxn ang="0">
                    <a:pos x="502" y="620"/>
                  </a:cxn>
                  <a:cxn ang="0">
                    <a:pos x="86" y="179"/>
                  </a:cxn>
                  <a:cxn ang="0">
                    <a:pos x="121" y="0"/>
                  </a:cxn>
                  <a:cxn ang="0">
                    <a:pos x="68" y="0"/>
                  </a:cxn>
                  <a:cxn ang="0">
                    <a:pos x="0" y="68"/>
                  </a:cxn>
                  <a:cxn ang="0">
                    <a:pos x="0" y="1049"/>
                  </a:cxn>
                  <a:cxn ang="0">
                    <a:pos x="68" y="1117"/>
                  </a:cxn>
                  <a:cxn ang="0">
                    <a:pos x="796" y="1117"/>
                  </a:cxn>
                  <a:cxn ang="0">
                    <a:pos x="833" y="966"/>
                  </a:cxn>
                  <a:cxn ang="0">
                    <a:pos x="502" y="620"/>
                  </a:cxn>
                </a:cxnLst>
                <a:rect l="0" t="0" r="r" b="b"/>
                <a:pathLst>
                  <a:path w="833" h="1117">
                    <a:moveTo>
                      <a:pt x="502" y="620"/>
                    </a:moveTo>
                    <a:cubicBezTo>
                      <a:pt x="205" y="526"/>
                      <a:pt x="86" y="326"/>
                      <a:pt x="86" y="179"/>
                    </a:cubicBezTo>
                    <a:cubicBezTo>
                      <a:pt x="86" y="97"/>
                      <a:pt x="98" y="43"/>
                      <a:pt x="121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30" y="0"/>
                      <a:pt x="0" y="30"/>
                      <a:pt x="0" y="68"/>
                    </a:cubicBezTo>
                    <a:cubicBezTo>
                      <a:pt x="0" y="1049"/>
                      <a:pt x="0" y="1049"/>
                      <a:pt x="0" y="1049"/>
                    </a:cubicBezTo>
                    <a:cubicBezTo>
                      <a:pt x="0" y="1087"/>
                      <a:pt x="30" y="1117"/>
                      <a:pt x="68" y="1117"/>
                    </a:cubicBezTo>
                    <a:cubicBezTo>
                      <a:pt x="796" y="1117"/>
                      <a:pt x="796" y="1117"/>
                      <a:pt x="796" y="1117"/>
                    </a:cubicBezTo>
                    <a:cubicBezTo>
                      <a:pt x="823" y="1065"/>
                      <a:pt x="833" y="1011"/>
                      <a:pt x="833" y="966"/>
                    </a:cubicBezTo>
                    <a:cubicBezTo>
                      <a:pt x="833" y="899"/>
                      <a:pt x="799" y="714"/>
                      <a:pt x="502" y="6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 w="14288" cap="flat">
                <a:noFill/>
                <a:prstDash val="solid"/>
                <a:miter lim="800000"/>
                <a:headEnd/>
                <a:tailEnd/>
              </a:ln>
              <a:scene3d>
                <a:camera prst="perspectiveFront" fov="3900000"/>
                <a:lightRig rig="balanced" dir="t"/>
              </a:scene3d>
              <a:sp3d extrusionH="1143000" prstMaterial="plastic">
                <a:bevelT w="25400" h="3175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+mn-lt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gray">
              <a:xfrm>
                <a:off x="3856680" y="1920698"/>
                <a:ext cx="1988949" cy="2667092"/>
              </a:xfrm>
              <a:custGeom>
                <a:avLst/>
                <a:gdLst/>
                <a:ahLst/>
                <a:cxnLst>
                  <a:cxn ang="0">
                    <a:pos x="765" y="0"/>
                  </a:cxn>
                  <a:cxn ang="0">
                    <a:pos x="27" y="0"/>
                  </a:cxn>
                  <a:cxn ang="0">
                    <a:pos x="0" y="131"/>
                  </a:cxn>
                  <a:cxn ang="0">
                    <a:pos x="331" y="476"/>
                  </a:cxn>
                  <a:cxn ang="0">
                    <a:pos x="747" y="917"/>
                  </a:cxn>
                  <a:cxn ang="0">
                    <a:pos x="700" y="1117"/>
                  </a:cxn>
                  <a:cxn ang="0">
                    <a:pos x="765" y="1117"/>
                  </a:cxn>
                  <a:cxn ang="0">
                    <a:pos x="833" y="1049"/>
                  </a:cxn>
                  <a:cxn ang="0">
                    <a:pos x="833" y="68"/>
                  </a:cxn>
                  <a:cxn ang="0">
                    <a:pos x="765" y="0"/>
                  </a:cxn>
                </a:cxnLst>
                <a:rect l="0" t="0" r="r" b="b"/>
                <a:pathLst>
                  <a:path w="833" h="1117">
                    <a:moveTo>
                      <a:pt x="765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7" y="45"/>
                      <a:pt x="0" y="91"/>
                      <a:pt x="0" y="131"/>
                    </a:cubicBezTo>
                    <a:cubicBezTo>
                      <a:pt x="0" y="197"/>
                      <a:pt x="34" y="383"/>
                      <a:pt x="331" y="476"/>
                    </a:cubicBezTo>
                    <a:cubicBezTo>
                      <a:pt x="628" y="570"/>
                      <a:pt x="747" y="770"/>
                      <a:pt x="747" y="917"/>
                    </a:cubicBezTo>
                    <a:cubicBezTo>
                      <a:pt x="747" y="1013"/>
                      <a:pt x="731" y="1070"/>
                      <a:pt x="700" y="1117"/>
                    </a:cubicBezTo>
                    <a:cubicBezTo>
                      <a:pt x="765" y="1117"/>
                      <a:pt x="765" y="1117"/>
                      <a:pt x="765" y="1117"/>
                    </a:cubicBezTo>
                    <a:cubicBezTo>
                      <a:pt x="803" y="1117"/>
                      <a:pt x="833" y="1087"/>
                      <a:pt x="833" y="1049"/>
                    </a:cubicBezTo>
                    <a:cubicBezTo>
                      <a:pt x="833" y="68"/>
                      <a:pt x="833" y="68"/>
                      <a:pt x="833" y="68"/>
                    </a:cubicBezTo>
                    <a:cubicBezTo>
                      <a:pt x="833" y="30"/>
                      <a:pt x="803" y="0"/>
                      <a:pt x="76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7D7D7"/>
                  </a:gs>
                  <a:gs pos="100000">
                    <a:srgbClr val="AFAFAF"/>
                  </a:gs>
                </a:gsLst>
                <a:path path="circle">
                  <a:fillToRect l="50000" t="50000" r="50000" b="50000"/>
                </a:path>
                <a:tileRect/>
              </a:gradFill>
              <a:ln w="14288" cap="flat">
                <a:noFill/>
                <a:prstDash val="solid"/>
                <a:miter lim="800000"/>
                <a:headEnd/>
                <a:tailEnd/>
              </a:ln>
              <a:scene3d>
                <a:camera prst="perspectiveFront" fov="3900000"/>
                <a:lightRig rig="balanced" dir="t"/>
              </a:scene3d>
              <a:sp3d extrusionH="1143000" prstMaterial="plastic">
                <a:bevelT w="25400" h="3175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+mn-lt"/>
                  <a:cs typeface="+mn-cs"/>
                </a:endParaRPr>
              </a:p>
            </p:txBody>
          </p:sp>
        </p:grpSp>
        <p:sp>
          <p:nvSpPr>
            <p:cNvPr id="7" name="Rechteck 15"/>
            <p:cNvSpPr/>
            <p:nvPr/>
          </p:nvSpPr>
          <p:spPr bwMode="gray">
            <a:xfrm>
              <a:off x="4248878" y="2117230"/>
              <a:ext cx="1565756" cy="872344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500" b="1" dirty="0">
                  <a:solidFill>
                    <a:srgbClr val="00B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cs typeface="+mn-cs"/>
                </a:rPr>
                <a:t>ПЕРШИЙ,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5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cs typeface="+mn-cs"/>
                </a:rPr>
                <a:t>АДАПТАЦІЙНИЙ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500" b="1" dirty="0">
                  <a:solidFill>
                    <a:srgbClr val="00B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cs typeface="+mn-cs"/>
                </a:rPr>
                <a:t>(5-6 КЛАСИ)</a:t>
              </a:r>
              <a:endParaRPr lang="de-DE" sz="35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3827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БАЗОВА</a:t>
            </a: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СЕРЕДНЯ ОСВІТА ПОДІЛЯТИМЕТЬСЯ НА </a:t>
            </a:r>
            <a:r>
              <a:rPr lang="uk-UA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ДВА</a:t>
            </a: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ЦИКЛИ:</a:t>
            </a:r>
            <a:endParaRPr lang="ru-RU" sz="36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2" name="Rechteck 15"/>
          <p:cNvSpPr/>
          <p:nvPr/>
        </p:nvSpPr>
        <p:spPr bwMode="gray">
          <a:xfrm>
            <a:off x="684213" y="4383088"/>
            <a:ext cx="5040312" cy="1493837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ДРУГИЙ,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БАЗОВЕ ПРЕДМЕТНЕ НАВЧАННЯ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       </a:t>
            </a:r>
            <a:r>
              <a:rPr lang="ru-RU" sz="35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(7-9 КЛАСИ)</a:t>
            </a:r>
            <a:endParaRPr lang="de-DE" sz="3500" b="1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4294967295"/>
          </p:nvPr>
        </p:nvSpPr>
        <p:spPr>
          <a:xfrm>
            <a:off x="250825" y="0"/>
            <a:ext cx="8893175" cy="6453188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uk-UA" sz="3600" b="1" u="sng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Перший цикл</a:t>
            </a: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uk-UA" sz="36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буде пробуджувати і підтримувати </a:t>
            </a:r>
            <a:r>
              <a:rPr lang="uk-UA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інтерес до сфер знань і діяльності,</a:t>
            </a:r>
            <a:r>
              <a:rPr lang="uk-UA" sz="36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передбачених навчальною програмою.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uk-UA" sz="3600" b="1" u="sng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Другий цикл</a:t>
            </a: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uk-UA" sz="36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базової середньої освіти сприятиме формуванню учнів як відповідальних членів суспільства, здатних самостійно долати проблеми повсякденного життя, вибирати шлях подаль­шого навчання відповідно до своїх інтересів і здібностей.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4294967295"/>
          </p:nvPr>
        </p:nvSpPr>
        <p:spPr>
          <a:xfrm>
            <a:off x="250825" y="215900"/>
            <a:ext cx="8893175" cy="6308725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uk-UA" sz="4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Навчання буде здебільшого </a:t>
            </a:r>
            <a:r>
              <a:rPr lang="uk-UA" sz="42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предметним.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uk-UA" sz="4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Частину часу буде відведено на предмети </a:t>
            </a:r>
            <a:r>
              <a:rPr lang="uk-UA" sz="42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за вибором.</a:t>
            </a:r>
          </a:p>
          <a:p>
            <a:pPr marL="0" indent="0" algn="ctr" eaLnBrk="1" hangingPunct="1">
              <a:buFontTx/>
              <a:buNone/>
              <a:defRPr/>
            </a:pPr>
            <a:endParaRPr lang="uk-UA" sz="16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uk-UA" sz="4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Результати навчання будуть оцінюватися шляхом державної підсумкової атестації у формі зовнішнього незалежного оцінювання.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4294967295"/>
          </p:nvPr>
        </p:nvSpPr>
        <p:spPr>
          <a:xfrm>
            <a:off x="468313" y="549275"/>
            <a:ext cx="5545137" cy="5183188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uk-UA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Спосіб навчання </a:t>
            </a:r>
            <a:r>
              <a:rPr lang="en-US" sz="4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/>
            </a:r>
            <a:br>
              <a:rPr lang="en-US" sz="4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uk-UA" sz="4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 сучасній українській школі </a:t>
            </a:r>
            <a:r>
              <a:rPr lang="uk-UA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не мотивує </a:t>
            </a:r>
            <a:r>
              <a:rPr lang="uk-UA" sz="4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дітей до навчання</a:t>
            </a:r>
            <a:endParaRPr lang="ru-RU" sz="48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629025"/>
            <a:ext cx="37084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0825" y="-26988"/>
            <a:ext cx="8893175" cy="180022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У рамках </a:t>
            </a:r>
            <a:r>
              <a:rPr lang="uk-UA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профільної </a:t>
            </a: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освіти старшокласник зможе обирати одне з двох спрямувань навчання:</a:t>
            </a:r>
            <a:endParaRPr lang="ru-RU" sz="36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4294967295"/>
          </p:nvPr>
        </p:nvSpPr>
        <p:spPr>
          <a:xfrm>
            <a:off x="323850" y="1844675"/>
            <a:ext cx="8820150" cy="5013325"/>
          </a:xfrm>
        </p:spPr>
        <p:txBody>
          <a:bodyPr>
            <a:noAutofit/>
          </a:bodyPr>
          <a:lstStyle/>
          <a:p>
            <a:pPr marL="269875" indent="900113" eaLnBrk="1" hangingPunct="1">
              <a:lnSpc>
                <a:spcPts val="39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uk-UA" sz="34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академічне, із поглибленим вивченням </a:t>
            </a:r>
            <a:r>
              <a:rPr lang="uk-UA" sz="3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окремих предметів з орієнтацією на </a:t>
            </a:r>
            <a:r>
              <a:rPr lang="uk-UA" sz="34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продовження навчання в університеті;</a:t>
            </a:r>
          </a:p>
          <a:p>
            <a:pPr marL="269875" indent="900113" eaLnBrk="1" hangingPunct="1">
              <a:lnSpc>
                <a:spcPts val="39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uk-UA" sz="34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професійне</a:t>
            </a:r>
            <a:r>
              <a:rPr lang="uk-UA" sz="3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яке поряд з отриманням повної загальної середньої освіти забезпечує </a:t>
            </a:r>
            <a:r>
              <a:rPr lang="uk-UA" sz="34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отримання першої професії </a:t>
            </a:r>
            <a:r>
              <a:rPr lang="uk-UA" sz="3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/>
            </a:r>
            <a:br>
              <a:rPr lang="uk-UA" sz="3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uk-UA" sz="3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(не обмежує можливість продовження освіти).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4294967295"/>
          </p:nvPr>
        </p:nvSpPr>
        <p:spPr>
          <a:xfrm>
            <a:off x="179388" y="692150"/>
            <a:ext cx="8964612" cy="6049963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uk-UA" sz="40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ШКОЛИ</a:t>
            </a:r>
            <a:r>
              <a:rPr lang="uk-UA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ЗМОЖУТЬ </a:t>
            </a:r>
            <a:r>
              <a:rPr lang="uk-UA" sz="40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САМОСТІЙНО</a:t>
            </a:r>
            <a:r>
              <a:rPr lang="uk-UA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ФОРМУВАТИ ОСВІТНІ ПРОГРАМИ, СКЛАДАТИ НАВЧАЛЬНІ ПЛАНИ І ПРОГРАМИ З НАВЧАЛЬ­НИХ ПРЕДМЕТІВ ВІДПО­ВІДНО ДО СТАНДАРТІВ СЕРЕДНЬОЇ ОСВІТИ, ОБИРАТИ ПІДРУЧНИКИ, МЕТОДИКИ НАВЧАННЯ І ВИХОВАННЯ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4294967295"/>
          </p:nvPr>
        </p:nvSpPr>
        <p:spPr>
          <a:xfrm>
            <a:off x="0" y="549275"/>
            <a:ext cx="9251950" cy="6308725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sz="37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У регіонах діятимуть </a:t>
            </a:r>
            <a:r>
              <a:rPr lang="uk-UA" sz="37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опорні школи </a:t>
            </a:r>
            <a:r>
              <a:rPr lang="uk-UA" sz="37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базового рівня. Кожну опорну школу буде добре обладнано і зміцнено висококваліфікованими кадрами.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sz="37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Збільшення мережі опорних шкіл дасть змогу отримувати справді </a:t>
            </a:r>
            <a:r>
              <a:rPr lang="uk-UA" sz="37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якісну освіту дітям з сільської місцевості </a:t>
            </a:r>
            <a:r>
              <a:rPr lang="uk-UA" sz="37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на рівні базової і старшої профільної школи.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4294967295"/>
          </p:nvPr>
        </p:nvSpPr>
        <p:spPr>
          <a:xfrm>
            <a:off x="250825" y="0"/>
            <a:ext cx="8893175" cy="6858000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</a:pPr>
            <a:r>
              <a:rPr lang="uk-UA" sz="46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РЕФОРМА НА ДЕСЯТИРІЧЧЯ</a:t>
            </a:r>
          </a:p>
          <a:p>
            <a:pPr marL="0" indent="0" algn="ctr" eaLnBrk="1" hangingPunct="1">
              <a:buFontTx/>
              <a:buNone/>
            </a:pPr>
            <a:endParaRPr lang="uk-UA" sz="2400" b="1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0" indent="0" algn="ctr" eaLnBrk="1" hangingPunct="1">
              <a:buFontTx/>
              <a:buNone/>
            </a:pPr>
            <a:r>
              <a:rPr lang="uk-UA" sz="44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ЦЕ </a:t>
            </a:r>
            <a:r>
              <a:rPr lang="uk-UA" sz="44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ДОВГОТЕРМІНОВА </a:t>
            </a:r>
            <a:r>
              <a:rPr lang="uk-UA" sz="44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РЕФОРМА, ЯКА РОЗПОЧИНАЄТЬСЯ ВЖЕ ЗАРАЗ. </a:t>
            </a:r>
          </a:p>
          <a:p>
            <a:pPr marL="0" indent="0" algn="ctr" eaLnBrk="1" hangingPunct="1">
              <a:buFontTx/>
              <a:buNone/>
            </a:pPr>
            <a:r>
              <a:rPr lang="uk-UA" sz="44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АЛЕ СЬОГОДНІШНІ ШКОЛЯРІ ТАКОЖ ПОВИННІ ВІДЧУТИ ЗМІНИ І ОТРИМАТИ КРАЩУ ЯКІСТЬ ОСВІТИ</a:t>
            </a:r>
          </a:p>
          <a:p>
            <a:pPr marL="0" indent="0" algn="ctr" eaLnBrk="1" hangingPunct="1">
              <a:buFontTx/>
              <a:buNone/>
            </a:pPr>
            <a:endParaRPr lang="uk-UA" sz="4400" b="1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0" indent="0" algn="ctr" eaLnBrk="1" hangingPunct="1">
              <a:buFontTx/>
              <a:buNone/>
            </a:pPr>
            <a:endParaRPr lang="uk-UA" sz="4400" b="1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4294967295"/>
          </p:nvPr>
        </p:nvSpPr>
        <p:spPr>
          <a:xfrm>
            <a:off x="395288" y="765175"/>
            <a:ext cx="8569325" cy="5040313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uk-UA" sz="40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Учителі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uk-UA" sz="40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використовують переважно застарілі дидактичні засоби.</a:t>
            </a:r>
            <a:endParaRPr lang="en-US" sz="4000" b="1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uk-UA" sz="40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Педагогів деморалізує низький соціальний статус та рівень оплати праці.</a:t>
            </a:r>
            <a:endParaRPr lang="en-US" sz="4000" b="1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uk-UA" sz="40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Учитель не має справжньої мотивації до особистісного та професійного зростання.</a:t>
            </a:r>
            <a:endParaRPr lang="ru-RU" sz="4000" b="1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17410" name="Picture 4" descr="Учитель с указкой"/>
          <p:cNvPicPr>
            <a:picLocks noChangeAspect="1" noChangeArrowheads="1"/>
          </p:cNvPicPr>
          <p:nvPr/>
        </p:nvPicPr>
        <p:blipFill>
          <a:blip r:embed="rId2"/>
          <a:srcRect r="20985"/>
          <a:stretch>
            <a:fillRect/>
          </a:stretch>
        </p:blipFill>
        <p:spPr bwMode="auto">
          <a:xfrm>
            <a:off x="179388" y="0"/>
            <a:ext cx="165576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4294967295"/>
          </p:nvPr>
        </p:nvSpPr>
        <p:spPr>
          <a:xfrm>
            <a:off x="0" y="188913"/>
            <a:ext cx="8424863" cy="4508500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uk-UA" sz="36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Багато педагогів ще не вміють досліджувати проблеми за допомогою сучасних засобів, працювати з великими масивами даних, робити і презентувати висновки, спільно працювати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uk-UA" sz="36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он-лайн у навчальних, соціальних та наукових проектах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uk-UA" sz="36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тощо.</a:t>
            </a:r>
            <a:endParaRPr lang="ru-RU" sz="3600" b="1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4578350"/>
            <a:ext cx="2411412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4294967295"/>
          </p:nvPr>
        </p:nvSpPr>
        <p:spPr>
          <a:xfrm>
            <a:off x="0" y="765175"/>
            <a:ext cx="9144000" cy="6092825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«Метою повної загальної середньої освіти є </a:t>
            </a:r>
            <a:r>
              <a:rPr lang="uk-UA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різнобічний розвиток, </a:t>
            </a: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виховання і </a:t>
            </a:r>
            <a:r>
              <a:rPr lang="uk-UA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соціалізація</a:t>
            </a: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особистості, яка усвідомлює себе </a:t>
            </a:r>
            <a:r>
              <a:rPr lang="uk-UA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громадянином України</a:t>
            </a: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здатна до життя в суспільстві та цивілізованої взаємодії з природою, має </a:t>
            </a:r>
            <a:r>
              <a:rPr lang="uk-UA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прагнення до самовдосконалення і навчання впродовж життя</a:t>
            </a: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готова до свідомого життєвого вибору та самореалізації, трудової діяльності та громадянської активності»</a:t>
            </a:r>
            <a:r>
              <a:rPr 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uk-UA" sz="24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Проект Закону України «Про освіту»</a:t>
            </a:r>
            <a:endParaRPr lang="ru-RU" sz="2400" b="1" i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3"/>
          <p:cNvGrpSpPr>
            <a:grpSpLocks/>
          </p:cNvGrpSpPr>
          <p:nvPr/>
        </p:nvGrpSpPr>
        <p:grpSpPr bwMode="auto">
          <a:xfrm>
            <a:off x="107950" y="1268413"/>
            <a:ext cx="2871788" cy="5473700"/>
            <a:chOff x="720" y="1490"/>
            <a:chExt cx="1363" cy="1800"/>
          </a:xfrm>
        </p:grpSpPr>
        <p:sp>
          <p:nvSpPr>
            <p:cNvPr id="20495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496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497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498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gray">
            <a:xfrm>
              <a:off x="760" y="1591"/>
              <a:ext cx="1296" cy="1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altLang="ru-RU" sz="3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Цілісна особистість</a:t>
              </a:r>
              <a:r>
                <a:rPr lang="uk-UA" altLang="ru-RU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, </a:t>
              </a:r>
              <a:r>
                <a:rPr lang="uk-UA" altLang="ru-RU" sz="3200" b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усебічно розвинена, здатна до критичного мислення</a:t>
              </a:r>
            </a:p>
          </p:txBody>
        </p:sp>
      </p:grpSp>
      <p:grpSp>
        <p:nvGrpSpPr>
          <p:cNvPr id="20482" name="Group 18"/>
          <p:cNvGrpSpPr>
            <a:grpSpLocks/>
          </p:cNvGrpSpPr>
          <p:nvPr/>
        </p:nvGrpSpPr>
        <p:grpSpPr bwMode="auto">
          <a:xfrm>
            <a:off x="2979738" y="1231900"/>
            <a:ext cx="3184525" cy="5510213"/>
            <a:chOff x="2136" y="1478"/>
            <a:chExt cx="1509" cy="1812"/>
          </a:xfrm>
        </p:grpSpPr>
        <p:sp>
          <p:nvSpPr>
            <p:cNvPr id="20490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Calibri" pitchFamily="34" charset="0"/>
              </a:endParaRPr>
            </a:p>
          </p:txBody>
        </p:sp>
        <p:sp>
          <p:nvSpPr>
            <p:cNvPr id="20491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Calibri" pitchFamily="34" charset="0"/>
              </a:endParaRPr>
            </a:p>
          </p:txBody>
        </p:sp>
        <p:sp>
          <p:nvSpPr>
            <p:cNvPr id="20492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Calibri" pitchFamily="34" charset="0"/>
              </a:endParaRPr>
            </a:p>
          </p:txBody>
        </p:sp>
        <p:sp>
          <p:nvSpPr>
            <p:cNvPr id="20493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Calibri" pitchFamily="34" charset="0"/>
              </a:endParaRPr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gray">
            <a:xfrm>
              <a:off x="2136" y="1478"/>
              <a:ext cx="1509" cy="1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altLang="ru-RU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Патріот</a:t>
              </a:r>
            </a:p>
            <a:p>
              <a:pPr algn="ctr">
                <a:defRPr/>
              </a:pPr>
              <a:r>
                <a:rPr lang="uk-UA" altLang="ru-RU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</a:t>
              </a:r>
              <a:r>
                <a:rPr lang="uk-UA" altLang="ru-RU" sz="2800" b="1">
                  <a:solidFill>
                    <a:srgbClr val="6543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з</a:t>
              </a:r>
              <a:r>
                <a:rPr lang="uk-UA" altLang="ru-RU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</a:t>
              </a:r>
              <a:r>
                <a:rPr lang="uk-UA" altLang="ru-RU" sz="2800" b="1">
                  <a:solidFill>
                    <a:srgbClr val="6543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активною позицією, </a:t>
              </a:r>
              <a:r>
                <a:rPr lang="uk-UA" altLang="ru-RU" sz="2800" b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який діє згідно з морально-етичними принципами і здатний приймати відповідальні рішення</a:t>
              </a:r>
            </a:p>
          </p:txBody>
        </p:sp>
      </p:grpSp>
      <p:grpSp>
        <p:nvGrpSpPr>
          <p:cNvPr id="20483" name="Group 32"/>
          <p:cNvGrpSpPr>
            <a:grpSpLocks/>
          </p:cNvGrpSpPr>
          <p:nvPr/>
        </p:nvGrpSpPr>
        <p:grpSpPr bwMode="auto">
          <a:xfrm>
            <a:off x="6135688" y="1268413"/>
            <a:ext cx="2971800" cy="5473700"/>
            <a:chOff x="3682" y="1490"/>
            <a:chExt cx="1411" cy="1800"/>
          </a:xfrm>
        </p:grpSpPr>
        <p:sp>
          <p:nvSpPr>
            <p:cNvPr id="20485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486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487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488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0" name="Text Box 44"/>
            <p:cNvSpPr txBox="1">
              <a:spLocks noChangeArrowheads="1"/>
            </p:cNvSpPr>
            <p:nvPr/>
          </p:nvSpPr>
          <p:spPr bwMode="gray">
            <a:xfrm>
              <a:off x="3682" y="1490"/>
              <a:ext cx="1411" cy="1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altLang="ru-RU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Інноватор, </a:t>
              </a:r>
              <a:r>
                <a:rPr lang="uk-UA" altLang="ru-RU" sz="2800" b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здатний змінювати навколишній світ, розвивати економіку, конкурувати на ринку праці, вчитися впродовж життя</a:t>
              </a:r>
            </a:p>
          </p:txBody>
        </p:sp>
      </p:grpSp>
      <p:sp>
        <p:nvSpPr>
          <p:cNvPr id="48" name="Заголовок 47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ВИПУСКНИК НОВОЇ ШКОЛИ</a:t>
            </a:r>
            <a:endParaRPr lang="ru-RU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4294967295"/>
          </p:nvPr>
        </p:nvSpPr>
        <p:spPr>
          <a:xfrm>
            <a:off x="179388" y="260350"/>
            <a:ext cx="8604250" cy="5183188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uk-UA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ПРОЦЕСИ РОЗВИТКУ, ВИХОВАННЯ І </a:t>
            </a:r>
            <a:br>
              <a:rPr lang="uk-UA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uk-UA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СОЦІАЛІЗАЦІЇ В НОВІЙ ШКОЛІ ПОКЛИКАНІ </a:t>
            </a:r>
            <a:r>
              <a:rPr lang="uk-UA" sz="40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ЗРОБИТИ ВИПУСКНИКА КОНКУРЕНТОЗДАТНИМ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uk-UA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У ХХІ СТОЛІТТІ</a:t>
            </a:r>
            <a:endParaRPr lang="ru-RU" sz="40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21506" name="Picture 4" descr="Дети с планшетами, телефон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4864100"/>
            <a:ext cx="47879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0"/>
          <p:cNvSpPr/>
          <p:nvPr/>
        </p:nvSpPr>
        <p:spPr>
          <a:xfrm>
            <a:off x="169863" y="2219325"/>
            <a:ext cx="217487" cy="633413"/>
          </a:xfrm>
          <a:prstGeom prst="rect">
            <a:avLst/>
          </a:prstGeom>
          <a:solidFill>
            <a:srgbClr val="EC6E6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5" name="Rectangle 91"/>
          <p:cNvSpPr/>
          <p:nvPr/>
        </p:nvSpPr>
        <p:spPr>
          <a:xfrm>
            <a:off x="684213" y="1989138"/>
            <a:ext cx="8316912" cy="1079500"/>
          </a:xfrm>
          <a:prstGeom prst="rect">
            <a:avLst/>
          </a:prstGeom>
          <a:solidFill>
            <a:srgbClr val="EC6E62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7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Новий зміст освіти, </a:t>
            </a:r>
            <a:r>
              <a:rPr lang="uk-UA" sz="27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заснований на формуванні </a:t>
            </a:r>
            <a:r>
              <a:rPr lang="uk-UA" sz="27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компетентностей</a:t>
            </a:r>
            <a:r>
              <a:rPr lang="uk-UA" sz="27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необхідних для успішної самореалізації в суспільстві;</a:t>
            </a:r>
          </a:p>
        </p:txBody>
      </p:sp>
      <p:sp>
        <p:nvSpPr>
          <p:cNvPr id="6" name="Oval 92"/>
          <p:cNvSpPr/>
          <p:nvPr/>
        </p:nvSpPr>
        <p:spPr>
          <a:xfrm>
            <a:off x="107950" y="2349500"/>
            <a:ext cx="341313" cy="341313"/>
          </a:xfrm>
          <a:prstGeom prst="ellipse">
            <a:avLst/>
          </a:prstGeom>
          <a:solidFill>
            <a:srgbClr val="AF241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+mn-lt"/>
                <a:cs typeface="Arial" pitchFamily="34" charset="0"/>
              </a:rPr>
              <a:t>1</a:t>
            </a:r>
          </a:p>
        </p:txBody>
      </p:sp>
      <p:sp>
        <p:nvSpPr>
          <p:cNvPr id="7" name="Rectangle 93"/>
          <p:cNvSpPr/>
          <p:nvPr/>
        </p:nvSpPr>
        <p:spPr>
          <a:xfrm>
            <a:off x="169863" y="3409950"/>
            <a:ext cx="217487" cy="633413"/>
          </a:xfrm>
          <a:prstGeom prst="rect">
            <a:avLst/>
          </a:prstGeom>
          <a:solidFill>
            <a:srgbClr val="EA964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8" name="Rectangle 94"/>
          <p:cNvSpPr/>
          <p:nvPr/>
        </p:nvSpPr>
        <p:spPr>
          <a:xfrm>
            <a:off x="755650" y="3213100"/>
            <a:ext cx="8245475" cy="1079500"/>
          </a:xfrm>
          <a:prstGeom prst="rect">
            <a:avLst/>
          </a:prstGeom>
          <a:solidFill>
            <a:srgbClr val="EA964D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Умотивований учитель, </a:t>
            </a:r>
            <a:r>
              <a:rPr lang="uk-UA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який має свободу творчості й розвивається професійно;</a:t>
            </a:r>
          </a:p>
        </p:txBody>
      </p:sp>
      <p:sp>
        <p:nvSpPr>
          <p:cNvPr id="9" name="Oval 95"/>
          <p:cNvSpPr/>
          <p:nvPr/>
        </p:nvSpPr>
        <p:spPr>
          <a:xfrm>
            <a:off x="107950" y="3573463"/>
            <a:ext cx="341313" cy="341312"/>
          </a:xfrm>
          <a:prstGeom prst="ellipse">
            <a:avLst/>
          </a:prstGeom>
          <a:solidFill>
            <a:srgbClr val="96511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+mn-lt"/>
                <a:cs typeface="Arial" pitchFamily="34" charset="0"/>
              </a:rPr>
              <a:t>2</a:t>
            </a:r>
          </a:p>
        </p:txBody>
      </p:sp>
      <p:sp>
        <p:nvSpPr>
          <p:cNvPr id="10" name="Rectangle 96"/>
          <p:cNvSpPr/>
          <p:nvPr/>
        </p:nvSpPr>
        <p:spPr>
          <a:xfrm>
            <a:off x="179388" y="4581525"/>
            <a:ext cx="217487" cy="633413"/>
          </a:xfrm>
          <a:prstGeom prst="rect">
            <a:avLst/>
          </a:prstGeom>
          <a:solidFill>
            <a:srgbClr val="F4CF3B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11" name="Rectangle 123"/>
          <p:cNvSpPr/>
          <p:nvPr/>
        </p:nvSpPr>
        <p:spPr>
          <a:xfrm>
            <a:off x="755650" y="4437063"/>
            <a:ext cx="8245475" cy="1079500"/>
          </a:xfrm>
          <a:prstGeom prst="rect">
            <a:avLst/>
          </a:prstGeom>
          <a:solidFill>
            <a:srgbClr val="F4CF3B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Наскрізний процес </a:t>
            </a:r>
            <a:r>
              <a:rPr lang="uk-U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виховання</a:t>
            </a:r>
            <a:r>
              <a:rPr lang="uk-UA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який формує </a:t>
            </a:r>
            <a:r>
              <a:rPr lang="uk-U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цінності</a:t>
            </a:r>
            <a:r>
              <a:rPr lang="uk-UA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;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Oval 124"/>
          <p:cNvSpPr/>
          <p:nvPr/>
        </p:nvSpPr>
        <p:spPr>
          <a:xfrm>
            <a:off x="127000" y="4724400"/>
            <a:ext cx="341313" cy="341313"/>
          </a:xfrm>
          <a:prstGeom prst="ellipse">
            <a:avLst/>
          </a:prstGeom>
          <a:solidFill>
            <a:srgbClr val="B2920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+mn-lt"/>
                <a:cs typeface="Arial" pitchFamily="34" charset="0"/>
              </a:rPr>
              <a:t>3</a:t>
            </a:r>
          </a:p>
        </p:txBody>
      </p:sp>
      <p:sp>
        <p:nvSpPr>
          <p:cNvPr id="13" name="Rectangle 125"/>
          <p:cNvSpPr/>
          <p:nvPr/>
        </p:nvSpPr>
        <p:spPr>
          <a:xfrm>
            <a:off x="169863" y="5891213"/>
            <a:ext cx="217487" cy="633412"/>
          </a:xfrm>
          <a:prstGeom prst="rect">
            <a:avLst/>
          </a:prstGeom>
          <a:solidFill>
            <a:srgbClr val="5DC3A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14" name="Rectangle 126"/>
          <p:cNvSpPr/>
          <p:nvPr/>
        </p:nvSpPr>
        <p:spPr>
          <a:xfrm>
            <a:off x="755650" y="5661025"/>
            <a:ext cx="8243888" cy="1081088"/>
          </a:xfrm>
          <a:prstGeom prst="rect">
            <a:avLst/>
          </a:prstGeom>
          <a:solidFill>
            <a:srgbClr val="5DC3AE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Децентралізація</a:t>
            </a:r>
            <a:r>
              <a:rPr lang="uk-UA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та ефективне управління, що надасть школі реальну </a:t>
            </a:r>
            <a:r>
              <a:rPr lang="uk-U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автономію;</a:t>
            </a:r>
          </a:p>
        </p:txBody>
      </p:sp>
      <p:sp>
        <p:nvSpPr>
          <p:cNvPr id="15" name="Oval 127"/>
          <p:cNvSpPr/>
          <p:nvPr/>
        </p:nvSpPr>
        <p:spPr>
          <a:xfrm>
            <a:off x="107950" y="6092825"/>
            <a:ext cx="341313" cy="341313"/>
          </a:xfrm>
          <a:prstGeom prst="ellipse">
            <a:avLst/>
          </a:prstGeom>
          <a:solidFill>
            <a:srgbClr val="296D5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+mn-lt"/>
                <a:cs typeface="Arial" pitchFamily="34" charset="0"/>
              </a:rPr>
              <a:t>4</a:t>
            </a:r>
          </a:p>
        </p:txBody>
      </p:sp>
      <p:sp>
        <p:nvSpPr>
          <p:cNvPr id="25" name="Заголовок 2"/>
          <p:cNvSpPr txBox="1">
            <a:spLocks/>
          </p:cNvSpPr>
          <p:nvPr/>
        </p:nvSpPr>
        <p:spPr>
          <a:xfrm>
            <a:off x="250825" y="274638"/>
            <a:ext cx="8893175" cy="1354137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ФОРМУЛА НОВОЇ ШКОЛИ СКЛАДАЄТЬСЯ</a:t>
            </a:r>
            <a:r>
              <a:rPr lang="en-US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З </a:t>
            </a:r>
            <a:r>
              <a:rPr lang="uk-UA" sz="3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</a:t>
            </a: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КЛЮЧОВИХ КОМПОНЕНТІВ:</a:t>
            </a:r>
            <a:endParaRPr lang="ru-RU" sz="36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1057</Words>
  <Application>Microsoft Office PowerPoint</Application>
  <PresentationFormat>Экран (4:3)</PresentationFormat>
  <Paragraphs>133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Оформление по умолчанию</vt:lpstr>
      <vt:lpstr>НОВА УКРАЇНСЬКА ШКОЛА</vt:lpstr>
      <vt:lpstr>Слайд 2</vt:lpstr>
      <vt:lpstr>Слайд 3</vt:lpstr>
      <vt:lpstr>Слайд 4</vt:lpstr>
      <vt:lpstr>Слайд 5</vt:lpstr>
      <vt:lpstr>Слайд 6</vt:lpstr>
      <vt:lpstr>ВИПУСКНИК НОВОЇ ШКОЛИ</vt:lpstr>
      <vt:lpstr>Слайд 8</vt:lpstr>
      <vt:lpstr>Слайд 9</vt:lpstr>
      <vt:lpstr>Слайд 10</vt:lpstr>
      <vt:lpstr>Слайд 11</vt:lpstr>
      <vt:lpstr>У проекті нового базового Закону «Про освіту» визначено 10 груп компетентностей</vt:lpstr>
      <vt:lpstr>Слайд 13</vt:lpstr>
      <vt:lpstr>Слайд 14</vt:lpstr>
      <vt:lpstr>Слайд 15</vt:lpstr>
      <vt:lpstr>Спільними  для всіх компетентностей є такі:</vt:lpstr>
      <vt:lpstr>Спільними для всіх компетентностей є такі:</vt:lpstr>
      <vt:lpstr>Нова школа працюватиме на засадах «педагогіки партнерства».  Основні принципи цього підходу: </vt:lpstr>
      <vt:lpstr>Нова школа працюватиме на засадах «педагогіки партнерства».  Основні принципи цього підходу: </vt:lpstr>
      <vt:lpstr>Слайд 20</vt:lpstr>
      <vt:lpstr>Слайд 21</vt:lpstr>
      <vt:lpstr>Слайд 22</vt:lpstr>
      <vt:lpstr>Слайд 23</vt:lpstr>
      <vt:lpstr>ПОЧАТКОВА ОСВІТА НОВОЇ ШКОЛИ ПОДІЛЯТИМЕТЬСЯ НА ДВА ЦИКЛИ:</vt:lpstr>
      <vt:lpstr>Перший цикл початкової освіти допоможе учню звикнути до шкільного життя.  А саме:</vt:lpstr>
      <vt:lpstr>Перший цикл початкової освіти допоможе учню звикнути до шкільного життя. А саме:</vt:lpstr>
      <vt:lpstr>БАЗОВА СЕРЕДНЯ ОСВІТА ПОДІЛЯТИМЕТЬСЯ НА ДВА ЦИКЛИ:</vt:lpstr>
      <vt:lpstr>Слайд 28</vt:lpstr>
      <vt:lpstr>Слайд 29</vt:lpstr>
      <vt:lpstr>У рамках профільної освіти старшокласник зможе обирати одне з двох спрямувань навчання: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Кизим</dc:creator>
  <cp:lastModifiedBy>User</cp:lastModifiedBy>
  <cp:revision>111</cp:revision>
  <cp:lastPrinted>2016-08-22T06:33:53Z</cp:lastPrinted>
  <dcterms:created xsi:type="dcterms:W3CDTF">2014-11-25T08:15:52Z</dcterms:created>
  <dcterms:modified xsi:type="dcterms:W3CDTF">2018-09-27T13:01:31Z</dcterms:modified>
</cp:coreProperties>
</file>